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325" r:id="rId4"/>
    <p:sldId id="307" r:id="rId5"/>
    <p:sldId id="256" r:id="rId6"/>
    <p:sldId id="302" r:id="rId7"/>
    <p:sldId id="301" r:id="rId8"/>
    <p:sldId id="303" r:id="rId9"/>
    <p:sldId id="304" r:id="rId10"/>
    <p:sldId id="309" r:id="rId11"/>
    <p:sldId id="275" r:id="rId12"/>
    <p:sldId id="276" r:id="rId13"/>
    <p:sldId id="277" r:id="rId14"/>
    <p:sldId id="262" r:id="rId15"/>
    <p:sldId id="280" r:id="rId16"/>
    <p:sldId id="281" r:id="rId17"/>
    <p:sldId id="282" r:id="rId18"/>
    <p:sldId id="28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48B85B"/>
    <a:srgbClr val="FF9900"/>
    <a:srgbClr val="FA061D"/>
    <a:srgbClr val="00FF00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5F4F9-5599-4E1D-B483-DCD7DF6C31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7FA4C-C346-4601-B568-65BB4792D5AD}">
      <dgm:prSet phldrT="[Text]" custT="1"/>
      <dgm:spPr/>
      <dgm:t>
        <a:bodyPr/>
        <a:lstStyle/>
        <a:p>
          <a:r>
            <a:rPr lang="en-US" sz="1800" dirty="0" smtClean="0"/>
            <a:t>Relate all V(</a:t>
          </a:r>
          <a:r>
            <a:rPr lang="en-US" sz="1800" dirty="0" smtClean="0">
              <a:latin typeface="Symbol" pitchFamily="18" charset="2"/>
            </a:rPr>
            <a:t>u</a:t>
          </a:r>
          <a:r>
            <a:rPr lang="en-US" sz="1800" dirty="0" smtClean="0">
              <a:latin typeface="+mn-lt"/>
            </a:rPr>
            <a:t>)</a:t>
          </a:r>
          <a:r>
            <a:rPr lang="en-US" sz="1800" baseline="0" dirty="0" smtClean="0"/>
            <a:t> to X</a:t>
          </a:r>
          <a:r>
            <a:rPr lang="en-US" sz="1800" baseline="-25000" dirty="0" smtClean="0"/>
            <a:t>A</a:t>
          </a:r>
          <a:endParaRPr lang="en-US" sz="1800" dirty="0"/>
        </a:p>
      </dgm:t>
    </dgm:pt>
    <dgm:pt modelId="{DB7F044C-4F91-4782-ADC0-071E30F5AA1A}" type="parTrans" cxnId="{991BB68B-327F-4867-A2D5-D77A7DF67895}">
      <dgm:prSet/>
      <dgm:spPr/>
      <dgm:t>
        <a:bodyPr/>
        <a:lstStyle/>
        <a:p>
          <a:endParaRPr lang="en-US"/>
        </a:p>
      </dgm:t>
    </dgm:pt>
    <dgm:pt modelId="{9846AC1F-73BF-4B08-9923-0F4E95044581}" type="sibTrans" cxnId="{991BB68B-327F-4867-A2D5-D77A7DF67895}">
      <dgm:prSet/>
      <dgm:spPr/>
      <dgm:t>
        <a:bodyPr/>
        <a:lstStyle/>
        <a:p>
          <a:endParaRPr lang="en-US"/>
        </a:p>
      </dgm:t>
    </dgm:pt>
    <dgm:pt modelId="{364FDD13-A693-41CA-AA61-F5C0C405A6B4}">
      <dgm:prSet phldrT="[Text]" custT="1"/>
      <dgm:spPr/>
      <dgm:t>
        <a:bodyPr/>
        <a:lstStyle/>
        <a:p>
          <a:endParaRPr lang="en-US" sz="2000" baseline="0" dirty="0" smtClean="0">
            <a:latin typeface="Arial"/>
            <a:cs typeface="Arial"/>
          </a:endParaRPr>
        </a:p>
      </dgm:t>
    </dgm:pt>
    <dgm:pt modelId="{8067F066-8599-49BE-AC02-5ABB394A8FF7}" type="parTrans" cxnId="{7388D069-91F1-439F-9B85-A63F57E58A88}">
      <dgm:prSet/>
      <dgm:spPr/>
      <dgm:t>
        <a:bodyPr/>
        <a:lstStyle/>
        <a:p>
          <a:endParaRPr lang="en-US"/>
        </a:p>
      </dgm:t>
    </dgm:pt>
    <dgm:pt modelId="{CBDCC48E-97A7-42FB-8FE8-A282CC5D97D7}" type="sibTrans" cxnId="{7388D069-91F1-439F-9B85-A63F57E58A88}">
      <dgm:prSet/>
      <dgm:spPr/>
      <dgm:t>
        <a:bodyPr/>
        <a:lstStyle/>
        <a:p>
          <a:endParaRPr lang="en-US"/>
        </a:p>
      </dgm:t>
    </dgm:pt>
    <dgm:pt modelId="{F9E1D893-5FA0-4905-B9E6-4E37ADE31E40}">
      <dgm:prSet phldrT="[Text]" custT="1"/>
      <dgm:spPr/>
      <dgm:t>
        <a:bodyPr/>
        <a:lstStyle/>
        <a:p>
          <a:r>
            <a:rPr lang="en-US" sz="1800" dirty="0" smtClean="0"/>
            <a:t>Put together</a:t>
          </a:r>
          <a:endParaRPr lang="en-US" sz="1800" dirty="0"/>
        </a:p>
      </dgm:t>
    </dgm:pt>
    <dgm:pt modelId="{FB2CBA32-F5EB-4428-8F2F-B2426B0EF28E}" type="sibTrans" cxnId="{0EC4777F-60BF-414A-ACFD-998B29600CD8}">
      <dgm:prSet/>
      <dgm:spPr/>
      <dgm:t>
        <a:bodyPr/>
        <a:lstStyle/>
        <a:p>
          <a:endParaRPr lang="en-US"/>
        </a:p>
      </dgm:t>
    </dgm:pt>
    <dgm:pt modelId="{BD5BC317-ACDC-4475-9A88-3979C7931DDC}" type="parTrans" cxnId="{0EC4777F-60BF-414A-ACFD-998B29600CD8}">
      <dgm:prSet/>
      <dgm:spPr/>
      <dgm:t>
        <a:bodyPr/>
        <a:lstStyle/>
        <a:p>
          <a:endParaRPr lang="en-US"/>
        </a:p>
      </dgm:t>
    </dgm:pt>
    <dgm:pt modelId="{BC59F54A-2366-486A-87D7-1624233A3C18}" type="pres">
      <dgm:prSet presAssocID="{A8C5F4F9-5599-4E1D-B483-DCD7DF6C31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45BAC-09DD-4388-999B-B6B73AE81541}" type="pres">
      <dgm:prSet presAssocID="{5B37FA4C-C346-4601-B568-65BB4792D5AD}" presName="composite" presStyleCnt="0"/>
      <dgm:spPr/>
    </dgm:pt>
    <dgm:pt modelId="{879A7E9F-1D19-43DE-8E8C-CC359D0CA464}" type="pres">
      <dgm:prSet presAssocID="{5B37FA4C-C346-4601-B568-65BB4792D5A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9EF5C-C639-44FF-B0B4-32089E0D86B5}" type="pres">
      <dgm:prSet presAssocID="{5B37FA4C-C346-4601-B568-65BB4792D5AD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0EE29-9C2B-4A22-9BD4-3AD6A8156BBF}" type="pres">
      <dgm:prSet presAssocID="{9846AC1F-73BF-4B08-9923-0F4E95044581}" presName="sp" presStyleCnt="0"/>
      <dgm:spPr/>
    </dgm:pt>
    <dgm:pt modelId="{9BEA906D-A047-417F-B0FE-1DBA91115F3B}" type="pres">
      <dgm:prSet presAssocID="{F9E1D893-5FA0-4905-B9E6-4E37ADE31E40}" presName="composite" presStyleCnt="0"/>
      <dgm:spPr/>
    </dgm:pt>
    <dgm:pt modelId="{4FAB5ACF-F099-4769-A59F-0AFFC5B340AF}" type="pres">
      <dgm:prSet presAssocID="{F9E1D893-5FA0-4905-B9E6-4E37ADE31E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5429D-48E5-4FE2-AEA7-7DDEC82C6C48}" type="pres">
      <dgm:prSet presAssocID="{F9E1D893-5FA0-4905-B9E6-4E37ADE31E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EBC1B4-D7C9-47C7-8139-1938FE3FAD96}" type="presOf" srcId="{A8C5F4F9-5599-4E1D-B483-DCD7DF6C31CC}" destId="{BC59F54A-2366-486A-87D7-1624233A3C18}" srcOrd="0" destOrd="0" presId="urn:microsoft.com/office/officeart/2005/8/layout/chevron2"/>
    <dgm:cxn modelId="{991BB68B-327F-4867-A2D5-D77A7DF67895}" srcId="{A8C5F4F9-5599-4E1D-B483-DCD7DF6C31CC}" destId="{5B37FA4C-C346-4601-B568-65BB4792D5AD}" srcOrd="0" destOrd="0" parTransId="{DB7F044C-4F91-4782-ADC0-071E30F5AA1A}" sibTransId="{9846AC1F-73BF-4B08-9923-0F4E95044581}"/>
    <dgm:cxn modelId="{88DA5026-76AC-4E05-B2FF-7D11042F1C16}" type="presOf" srcId="{364FDD13-A693-41CA-AA61-F5C0C405A6B4}" destId="{5EA9EF5C-C639-44FF-B0B4-32089E0D86B5}" srcOrd="0" destOrd="0" presId="urn:microsoft.com/office/officeart/2005/8/layout/chevron2"/>
    <dgm:cxn modelId="{7388D069-91F1-439F-9B85-A63F57E58A88}" srcId="{5B37FA4C-C346-4601-B568-65BB4792D5AD}" destId="{364FDD13-A693-41CA-AA61-F5C0C405A6B4}" srcOrd="0" destOrd="0" parTransId="{8067F066-8599-49BE-AC02-5ABB394A8FF7}" sibTransId="{CBDCC48E-97A7-42FB-8FE8-A282CC5D97D7}"/>
    <dgm:cxn modelId="{5A2A9BFE-2027-4543-B320-F8DF8F358427}" type="presOf" srcId="{F9E1D893-5FA0-4905-B9E6-4E37ADE31E40}" destId="{4FAB5ACF-F099-4769-A59F-0AFFC5B340AF}" srcOrd="0" destOrd="0" presId="urn:microsoft.com/office/officeart/2005/8/layout/chevron2"/>
    <dgm:cxn modelId="{0EC4777F-60BF-414A-ACFD-998B29600CD8}" srcId="{A8C5F4F9-5599-4E1D-B483-DCD7DF6C31CC}" destId="{F9E1D893-5FA0-4905-B9E6-4E37ADE31E40}" srcOrd="1" destOrd="0" parTransId="{BD5BC317-ACDC-4475-9A88-3979C7931DDC}" sibTransId="{FB2CBA32-F5EB-4428-8F2F-B2426B0EF28E}"/>
    <dgm:cxn modelId="{EE582502-0261-4E1F-8840-6E2D5B4D9336}" type="presOf" srcId="{5B37FA4C-C346-4601-B568-65BB4792D5AD}" destId="{879A7E9F-1D19-43DE-8E8C-CC359D0CA464}" srcOrd="0" destOrd="0" presId="urn:microsoft.com/office/officeart/2005/8/layout/chevron2"/>
    <dgm:cxn modelId="{2F06C5F4-AFF8-4F8E-84EF-F14F78F2DB98}" type="presParOf" srcId="{BC59F54A-2366-486A-87D7-1624233A3C18}" destId="{AFA45BAC-09DD-4388-999B-B6B73AE81541}" srcOrd="0" destOrd="0" presId="urn:microsoft.com/office/officeart/2005/8/layout/chevron2"/>
    <dgm:cxn modelId="{128C1543-0C05-4005-82E0-39F99AE31AB3}" type="presParOf" srcId="{AFA45BAC-09DD-4388-999B-B6B73AE81541}" destId="{879A7E9F-1D19-43DE-8E8C-CC359D0CA464}" srcOrd="0" destOrd="0" presId="urn:microsoft.com/office/officeart/2005/8/layout/chevron2"/>
    <dgm:cxn modelId="{B1AB3845-2737-4A22-8E2D-A1D2EE0F32C4}" type="presParOf" srcId="{AFA45BAC-09DD-4388-999B-B6B73AE81541}" destId="{5EA9EF5C-C639-44FF-B0B4-32089E0D86B5}" srcOrd="1" destOrd="0" presId="urn:microsoft.com/office/officeart/2005/8/layout/chevron2"/>
    <dgm:cxn modelId="{A577E160-7175-4836-A70C-8AC49804A4C6}" type="presParOf" srcId="{BC59F54A-2366-486A-87D7-1624233A3C18}" destId="{91A0EE29-9C2B-4A22-9BD4-3AD6A8156BBF}" srcOrd="1" destOrd="0" presId="urn:microsoft.com/office/officeart/2005/8/layout/chevron2"/>
    <dgm:cxn modelId="{01EF2D41-60C1-43FD-9D47-B778F3B65431}" type="presParOf" srcId="{BC59F54A-2366-486A-87D7-1624233A3C18}" destId="{9BEA906D-A047-417F-B0FE-1DBA91115F3B}" srcOrd="2" destOrd="0" presId="urn:microsoft.com/office/officeart/2005/8/layout/chevron2"/>
    <dgm:cxn modelId="{14B4CCC1-C726-4C30-9299-A4644C469705}" type="presParOf" srcId="{9BEA906D-A047-417F-B0FE-1DBA91115F3B}" destId="{4FAB5ACF-F099-4769-A59F-0AFFC5B340AF}" srcOrd="0" destOrd="0" presId="urn:microsoft.com/office/officeart/2005/8/layout/chevron2"/>
    <dgm:cxn modelId="{82F46166-36F0-48A8-823B-9C37F50CD7ED}" type="presParOf" srcId="{9BEA906D-A047-417F-B0FE-1DBA91115F3B}" destId="{1DE5429D-48E5-4FE2-AEA7-7DDEC82C6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C5F4F9-5599-4E1D-B483-DCD7DF6C31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7FA4C-C346-4601-B568-65BB4792D5AD}">
      <dgm:prSet phldrT="[Text]" custT="1"/>
      <dgm:spPr/>
      <dgm:t>
        <a:bodyPr/>
        <a:lstStyle/>
        <a:p>
          <a:r>
            <a:rPr lang="en-US" sz="2000" dirty="0" smtClean="0"/>
            <a:t>Relate all </a:t>
          </a:r>
          <a:r>
            <a:rPr lang="en-US" sz="2000" dirty="0" err="1" smtClean="0"/>
            <a:t>r</a:t>
          </a:r>
          <a:r>
            <a:rPr lang="en-US" sz="2000" baseline="-25000" dirty="0" err="1" smtClean="0"/>
            <a:t>j</a:t>
          </a:r>
          <a:r>
            <a:rPr lang="en-US" sz="2000" baseline="0" dirty="0" smtClean="0"/>
            <a:t> to </a:t>
          </a:r>
          <a:r>
            <a:rPr lang="en-US" sz="2000" baseline="0" dirty="0" err="1" smtClean="0"/>
            <a:t>C</a:t>
          </a:r>
          <a:r>
            <a:rPr lang="en-US" sz="2000" baseline="-25000" dirty="0" err="1" smtClean="0"/>
            <a:t>j</a:t>
          </a:r>
          <a:endParaRPr lang="en-US" sz="2000" dirty="0"/>
        </a:p>
      </dgm:t>
    </dgm:pt>
    <dgm:pt modelId="{DB7F044C-4F91-4782-ADC0-071E30F5AA1A}" type="parTrans" cxnId="{991BB68B-327F-4867-A2D5-D77A7DF67895}">
      <dgm:prSet/>
      <dgm:spPr/>
      <dgm:t>
        <a:bodyPr/>
        <a:lstStyle/>
        <a:p>
          <a:endParaRPr lang="en-US"/>
        </a:p>
      </dgm:t>
    </dgm:pt>
    <dgm:pt modelId="{9846AC1F-73BF-4B08-9923-0F4E95044581}" type="sibTrans" cxnId="{991BB68B-327F-4867-A2D5-D77A7DF67895}">
      <dgm:prSet/>
      <dgm:spPr/>
      <dgm:t>
        <a:bodyPr/>
        <a:lstStyle/>
        <a:p>
          <a:endParaRPr lang="en-US"/>
        </a:p>
      </dgm:t>
    </dgm:pt>
    <dgm:pt modelId="{364FDD13-A693-41CA-AA61-F5C0C405A6B4}">
      <dgm:prSet phldrT="[Text]" custT="1"/>
      <dgm:spPr/>
      <dgm:t>
        <a:bodyPr/>
        <a:lstStyle/>
        <a:p>
          <a:pPr marL="1433513" indent="-457200"/>
          <a:r>
            <a:rPr lang="en-US" sz="2000" dirty="0" err="1" smtClean="0">
              <a:latin typeface="Symbol" pitchFamily="18" charset="2"/>
            </a:rPr>
            <a:t>n</a:t>
          </a:r>
          <a:r>
            <a:rPr lang="en-US" sz="2000" baseline="-25000" dirty="0" err="1" smtClean="0">
              <a:latin typeface="+mn-lt"/>
            </a:rPr>
            <a:t>j</a:t>
          </a:r>
          <a:r>
            <a:rPr lang="en-US" sz="2000" baseline="-25000" dirty="0" smtClean="0">
              <a:latin typeface="+mn-lt"/>
            </a:rPr>
            <a:t> </a:t>
          </a:r>
          <a:r>
            <a:rPr lang="en-US" sz="2000" baseline="0" dirty="0" smtClean="0">
              <a:latin typeface="Arial"/>
              <a:cs typeface="Arial"/>
            </a:rPr>
            <a:t>≡ stoichiometric coefficient</a:t>
          </a:r>
          <a:endParaRPr lang="en-US" sz="2000" baseline="0" dirty="0" smtClean="0">
            <a:latin typeface="+mn-lt"/>
            <a:cs typeface="Arial"/>
          </a:endParaRPr>
        </a:p>
      </dgm:t>
    </dgm:pt>
    <dgm:pt modelId="{8067F066-8599-49BE-AC02-5ABB394A8FF7}" type="parTrans" cxnId="{7388D069-91F1-439F-9B85-A63F57E58A88}">
      <dgm:prSet/>
      <dgm:spPr/>
      <dgm:t>
        <a:bodyPr/>
        <a:lstStyle/>
        <a:p>
          <a:endParaRPr lang="en-US"/>
        </a:p>
      </dgm:t>
    </dgm:pt>
    <dgm:pt modelId="{CBDCC48E-97A7-42FB-8FE8-A282CC5D97D7}" type="sibTrans" cxnId="{7388D069-91F1-439F-9B85-A63F57E58A88}">
      <dgm:prSet/>
      <dgm:spPr/>
      <dgm:t>
        <a:bodyPr/>
        <a:lstStyle/>
        <a:p>
          <a:endParaRPr lang="en-US"/>
        </a:p>
      </dgm:t>
    </dgm:pt>
    <dgm:pt modelId="{E57E5472-626D-4BA2-B581-5B61DDDFE84E}">
      <dgm:prSet phldrT="[Text]"/>
      <dgm:spPr/>
      <dgm:t>
        <a:bodyPr/>
        <a:lstStyle/>
        <a:p>
          <a:r>
            <a:rPr lang="en-US" smtClean="0"/>
            <a:t> </a:t>
          </a:r>
          <a:endParaRPr lang="en-US" dirty="0"/>
        </a:p>
      </dgm:t>
    </dgm:pt>
    <dgm:pt modelId="{F8C7D7D6-F557-43A2-AFDE-9AA60FC5412A}" type="parTrans" cxnId="{F094D2EF-996B-435E-B106-C888AC488DB1}">
      <dgm:prSet/>
      <dgm:spPr/>
      <dgm:t>
        <a:bodyPr/>
        <a:lstStyle/>
        <a:p>
          <a:endParaRPr lang="en-US"/>
        </a:p>
      </dgm:t>
    </dgm:pt>
    <dgm:pt modelId="{F5B1986E-EDB1-44ED-9742-D0983605C81A}" type="sibTrans" cxnId="{F094D2EF-996B-435E-B106-C888AC488DB1}">
      <dgm:prSet/>
      <dgm:spPr/>
      <dgm:t>
        <a:bodyPr/>
        <a:lstStyle/>
        <a:p>
          <a:endParaRPr lang="en-US"/>
        </a:p>
      </dgm:t>
    </dgm:pt>
    <dgm:pt modelId="{F9E1D893-5FA0-4905-B9E6-4E37ADE31E40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smtClean="0"/>
            <a:t>Relate all </a:t>
          </a:r>
          <a:r>
            <a:rPr lang="en-US" sz="1800" dirty="0" err="1" smtClean="0"/>
            <a:t>C</a:t>
          </a:r>
          <a:r>
            <a:rPr lang="en-US" sz="1800" baseline="-25000" dirty="0" err="1" smtClean="0"/>
            <a:t>j</a:t>
          </a:r>
          <a:r>
            <a:rPr lang="en-US" sz="1800" baseline="0" dirty="0" smtClean="0"/>
            <a:t>(X</a:t>
          </a:r>
          <a:r>
            <a:rPr lang="en-US" sz="1800" baseline="-25000" dirty="0" smtClean="0"/>
            <a:t>A</a:t>
          </a:r>
          <a:r>
            <a:rPr lang="en-US" sz="1800" baseline="0" dirty="0" smtClean="0"/>
            <a:t>)</a:t>
          </a:r>
          <a:r>
            <a:rPr lang="en-US" sz="1800" dirty="0" smtClean="0"/>
            <a:t> to V(</a:t>
          </a:r>
          <a:r>
            <a:rPr lang="en-US" sz="1800" dirty="0" smtClean="0">
              <a:latin typeface="Symbol" pitchFamily="18" charset="2"/>
            </a:rPr>
            <a:t>u</a:t>
          </a:r>
          <a:r>
            <a:rPr lang="en-US" sz="1800" dirty="0" smtClean="0"/>
            <a:t>)</a:t>
          </a:r>
          <a:endParaRPr lang="en-US" sz="1800" dirty="0"/>
        </a:p>
      </dgm:t>
    </dgm:pt>
    <dgm:pt modelId="{FB2CBA32-F5EB-4428-8F2F-B2426B0EF28E}" type="sibTrans" cxnId="{0EC4777F-60BF-414A-ACFD-998B29600CD8}">
      <dgm:prSet/>
      <dgm:spPr/>
      <dgm:t>
        <a:bodyPr/>
        <a:lstStyle/>
        <a:p>
          <a:endParaRPr lang="en-US"/>
        </a:p>
      </dgm:t>
    </dgm:pt>
    <dgm:pt modelId="{BD5BC317-ACDC-4475-9A88-3979C7931DDC}" type="parTrans" cxnId="{0EC4777F-60BF-414A-ACFD-998B29600CD8}">
      <dgm:prSet/>
      <dgm:spPr/>
      <dgm:t>
        <a:bodyPr/>
        <a:lstStyle/>
        <a:p>
          <a:endParaRPr lang="en-US"/>
        </a:p>
      </dgm:t>
    </dgm:pt>
    <dgm:pt modelId="{ACC1AC1C-4178-4E75-931E-EF052F713B6A}">
      <dgm:prSet phldrT="[Text]" custT="1"/>
      <dgm:spPr/>
      <dgm:t>
        <a:bodyPr/>
        <a:lstStyle/>
        <a:p>
          <a:pPr marL="1433513" indent="-457200"/>
          <a:r>
            <a:rPr lang="en-US" sz="2000" baseline="0" dirty="0" smtClean="0">
              <a:latin typeface="Arial"/>
              <a:cs typeface="Arial"/>
              <a:sym typeface="Symbol"/>
            </a:rPr>
            <a:t> for products, </a:t>
          </a:r>
          <a:r>
            <a:rPr lang="en-US" sz="2000" baseline="0" dirty="0" smtClean="0">
              <a:latin typeface="Meiryo"/>
              <a:ea typeface="Meiryo"/>
              <a:cs typeface="Arial"/>
              <a:sym typeface="Symbol"/>
            </a:rPr>
            <a:t>⊖ </a:t>
          </a:r>
          <a:r>
            <a:rPr lang="en-US" sz="2000" baseline="0" dirty="0" smtClean="0">
              <a:latin typeface="+mn-lt"/>
              <a:ea typeface="Meiryo"/>
              <a:cs typeface="Arial"/>
              <a:sym typeface="Symbol"/>
            </a:rPr>
            <a:t>for reactants</a:t>
          </a:r>
          <a:endParaRPr lang="en-US" sz="2000" baseline="0" dirty="0" smtClean="0">
            <a:latin typeface="+mn-lt"/>
            <a:cs typeface="Arial"/>
          </a:endParaRPr>
        </a:p>
      </dgm:t>
    </dgm:pt>
    <dgm:pt modelId="{BB2D7D53-073A-465F-B86E-56AA06B9BAC0}" type="parTrans" cxnId="{38A0B34C-A283-4495-92D9-99E8D8B51393}">
      <dgm:prSet/>
      <dgm:spPr/>
      <dgm:t>
        <a:bodyPr/>
        <a:lstStyle/>
        <a:p>
          <a:endParaRPr lang="en-US"/>
        </a:p>
      </dgm:t>
    </dgm:pt>
    <dgm:pt modelId="{1771A572-C049-41D7-97AA-2A008C0C43F9}" type="sibTrans" cxnId="{38A0B34C-A283-4495-92D9-99E8D8B51393}">
      <dgm:prSet/>
      <dgm:spPr/>
      <dgm:t>
        <a:bodyPr/>
        <a:lstStyle/>
        <a:p>
          <a:endParaRPr lang="en-US"/>
        </a:p>
      </dgm:t>
    </dgm:pt>
    <dgm:pt modelId="{BC59F54A-2366-486A-87D7-1624233A3C18}" type="pres">
      <dgm:prSet presAssocID="{A8C5F4F9-5599-4E1D-B483-DCD7DF6C31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45BAC-09DD-4388-999B-B6B73AE81541}" type="pres">
      <dgm:prSet presAssocID="{5B37FA4C-C346-4601-B568-65BB4792D5AD}" presName="composite" presStyleCnt="0"/>
      <dgm:spPr/>
    </dgm:pt>
    <dgm:pt modelId="{879A7E9F-1D19-43DE-8E8C-CC359D0CA464}" type="pres">
      <dgm:prSet presAssocID="{5B37FA4C-C346-4601-B568-65BB4792D5A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9EF5C-C639-44FF-B0B4-32089E0D86B5}" type="pres">
      <dgm:prSet presAssocID="{5B37FA4C-C346-4601-B568-65BB4792D5AD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0EE29-9C2B-4A22-9BD4-3AD6A8156BBF}" type="pres">
      <dgm:prSet presAssocID="{9846AC1F-73BF-4B08-9923-0F4E95044581}" presName="sp" presStyleCnt="0"/>
      <dgm:spPr/>
    </dgm:pt>
    <dgm:pt modelId="{9BEA906D-A047-417F-B0FE-1DBA91115F3B}" type="pres">
      <dgm:prSet presAssocID="{F9E1D893-5FA0-4905-B9E6-4E37ADE31E40}" presName="composite" presStyleCnt="0"/>
      <dgm:spPr/>
    </dgm:pt>
    <dgm:pt modelId="{4FAB5ACF-F099-4769-A59F-0AFFC5B340AF}" type="pres">
      <dgm:prSet presAssocID="{F9E1D893-5FA0-4905-B9E6-4E37ADE31E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5429D-48E5-4FE2-AEA7-7DDEC82C6C48}" type="pres">
      <dgm:prSet presAssocID="{F9E1D893-5FA0-4905-B9E6-4E37ADE31E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8D069-91F1-439F-9B85-A63F57E58A88}" srcId="{5B37FA4C-C346-4601-B568-65BB4792D5AD}" destId="{364FDD13-A693-41CA-AA61-F5C0C405A6B4}" srcOrd="0" destOrd="0" parTransId="{8067F066-8599-49BE-AC02-5ABB394A8FF7}" sibTransId="{CBDCC48E-97A7-42FB-8FE8-A282CC5D97D7}"/>
    <dgm:cxn modelId="{0EC4777F-60BF-414A-ACFD-998B29600CD8}" srcId="{A8C5F4F9-5599-4E1D-B483-DCD7DF6C31CC}" destId="{F9E1D893-5FA0-4905-B9E6-4E37ADE31E40}" srcOrd="1" destOrd="0" parTransId="{BD5BC317-ACDC-4475-9A88-3979C7931DDC}" sibTransId="{FB2CBA32-F5EB-4428-8F2F-B2426B0EF28E}"/>
    <dgm:cxn modelId="{07F03A01-47D4-4E4D-A81A-A0748167EB66}" type="presOf" srcId="{F9E1D893-5FA0-4905-B9E6-4E37ADE31E40}" destId="{4FAB5ACF-F099-4769-A59F-0AFFC5B340AF}" srcOrd="0" destOrd="0" presId="urn:microsoft.com/office/officeart/2005/8/layout/chevron2"/>
    <dgm:cxn modelId="{00CD202E-98B7-4213-A15F-36CC0E503945}" type="presOf" srcId="{A8C5F4F9-5599-4E1D-B483-DCD7DF6C31CC}" destId="{BC59F54A-2366-486A-87D7-1624233A3C18}" srcOrd="0" destOrd="0" presId="urn:microsoft.com/office/officeart/2005/8/layout/chevron2"/>
    <dgm:cxn modelId="{D261BEC7-D214-4578-B80D-F65D90B20DB2}" type="presOf" srcId="{5B37FA4C-C346-4601-B568-65BB4792D5AD}" destId="{879A7E9F-1D19-43DE-8E8C-CC359D0CA464}" srcOrd="0" destOrd="0" presId="urn:microsoft.com/office/officeart/2005/8/layout/chevron2"/>
    <dgm:cxn modelId="{EFEEA0EE-AF0B-4B09-B08A-6DBDD46DBB99}" type="presOf" srcId="{364FDD13-A693-41CA-AA61-F5C0C405A6B4}" destId="{5EA9EF5C-C639-44FF-B0B4-32089E0D86B5}" srcOrd="0" destOrd="0" presId="urn:microsoft.com/office/officeart/2005/8/layout/chevron2"/>
    <dgm:cxn modelId="{991BB68B-327F-4867-A2D5-D77A7DF67895}" srcId="{A8C5F4F9-5599-4E1D-B483-DCD7DF6C31CC}" destId="{5B37FA4C-C346-4601-B568-65BB4792D5AD}" srcOrd="0" destOrd="0" parTransId="{DB7F044C-4F91-4782-ADC0-071E30F5AA1A}" sibTransId="{9846AC1F-73BF-4B08-9923-0F4E95044581}"/>
    <dgm:cxn modelId="{1AAD011A-3DD6-4787-9BA9-030B2F734235}" type="presOf" srcId="{ACC1AC1C-4178-4E75-931E-EF052F713B6A}" destId="{5EA9EF5C-C639-44FF-B0B4-32089E0D86B5}" srcOrd="0" destOrd="1" presId="urn:microsoft.com/office/officeart/2005/8/layout/chevron2"/>
    <dgm:cxn modelId="{F094D2EF-996B-435E-B106-C888AC488DB1}" srcId="{F9E1D893-5FA0-4905-B9E6-4E37ADE31E40}" destId="{E57E5472-626D-4BA2-B581-5B61DDDFE84E}" srcOrd="0" destOrd="0" parTransId="{F8C7D7D6-F557-43A2-AFDE-9AA60FC5412A}" sibTransId="{F5B1986E-EDB1-44ED-9742-D0983605C81A}"/>
    <dgm:cxn modelId="{38A0B34C-A283-4495-92D9-99E8D8B51393}" srcId="{5B37FA4C-C346-4601-B568-65BB4792D5AD}" destId="{ACC1AC1C-4178-4E75-931E-EF052F713B6A}" srcOrd="1" destOrd="0" parTransId="{BB2D7D53-073A-465F-B86E-56AA06B9BAC0}" sibTransId="{1771A572-C049-41D7-97AA-2A008C0C43F9}"/>
    <dgm:cxn modelId="{416DFC6F-5165-4016-B6BA-2E69B63C5848}" type="presOf" srcId="{E57E5472-626D-4BA2-B581-5B61DDDFE84E}" destId="{1DE5429D-48E5-4FE2-AEA7-7DDEC82C6C48}" srcOrd="0" destOrd="0" presId="urn:microsoft.com/office/officeart/2005/8/layout/chevron2"/>
    <dgm:cxn modelId="{5BB4BEF1-60DC-45D7-A272-9D64572C5561}" type="presParOf" srcId="{BC59F54A-2366-486A-87D7-1624233A3C18}" destId="{AFA45BAC-09DD-4388-999B-B6B73AE81541}" srcOrd="0" destOrd="0" presId="urn:microsoft.com/office/officeart/2005/8/layout/chevron2"/>
    <dgm:cxn modelId="{176377E7-08B5-456A-A0EA-F5C6A74CA36A}" type="presParOf" srcId="{AFA45BAC-09DD-4388-999B-B6B73AE81541}" destId="{879A7E9F-1D19-43DE-8E8C-CC359D0CA464}" srcOrd="0" destOrd="0" presId="urn:microsoft.com/office/officeart/2005/8/layout/chevron2"/>
    <dgm:cxn modelId="{246A1558-99F7-4EA2-B85E-ED329D153D6E}" type="presParOf" srcId="{AFA45BAC-09DD-4388-999B-B6B73AE81541}" destId="{5EA9EF5C-C639-44FF-B0B4-32089E0D86B5}" srcOrd="1" destOrd="0" presId="urn:microsoft.com/office/officeart/2005/8/layout/chevron2"/>
    <dgm:cxn modelId="{32DA89A3-CFA4-4D57-B7EF-F26612A8AC20}" type="presParOf" srcId="{BC59F54A-2366-486A-87D7-1624233A3C18}" destId="{91A0EE29-9C2B-4A22-9BD4-3AD6A8156BBF}" srcOrd="1" destOrd="0" presId="urn:microsoft.com/office/officeart/2005/8/layout/chevron2"/>
    <dgm:cxn modelId="{39C46C38-1548-453F-85A8-61A199C8A4FD}" type="presParOf" srcId="{BC59F54A-2366-486A-87D7-1624233A3C18}" destId="{9BEA906D-A047-417F-B0FE-1DBA91115F3B}" srcOrd="2" destOrd="0" presId="urn:microsoft.com/office/officeart/2005/8/layout/chevron2"/>
    <dgm:cxn modelId="{BBF09E90-3C07-43CD-9123-440FD78B0B56}" type="presParOf" srcId="{9BEA906D-A047-417F-B0FE-1DBA91115F3B}" destId="{4FAB5ACF-F099-4769-A59F-0AFFC5B340AF}" srcOrd="0" destOrd="0" presId="urn:microsoft.com/office/officeart/2005/8/layout/chevron2"/>
    <dgm:cxn modelId="{C7AC6781-14D8-49F8-90A3-B3CC63D382A3}" type="presParOf" srcId="{9BEA906D-A047-417F-B0FE-1DBA91115F3B}" destId="{1DE5429D-48E5-4FE2-AEA7-7DDEC82C6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A7E9F-1D19-43DE-8E8C-CC359D0CA464}">
      <dsp:nvSpPr>
        <dsp:cNvPr id="0" name=""/>
        <dsp:cNvSpPr/>
      </dsp:nvSpPr>
      <dsp:spPr>
        <a:xfrm rot="5400000">
          <a:off x="-244412" y="247752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Relate all V(</a:t>
          </a:r>
          <a:r>
            <a:rPr lang="en-US" sz="1800" kern="1200" dirty="0" smtClean="0">
              <a:latin typeface="Symbol" pitchFamily="18" charset="2"/>
            </a:rPr>
            <a:t>u</a:t>
          </a:r>
          <a:r>
            <a:rPr lang="en-US" sz="1800" kern="1200" dirty="0" smtClean="0">
              <a:latin typeface="+mn-lt"/>
            </a:rPr>
            <a:t>)</a:t>
          </a:r>
          <a:r>
            <a:rPr lang="en-US" sz="1800" kern="1200" baseline="0" dirty="0" smtClean="0"/>
            <a:t> to X</a:t>
          </a:r>
          <a:r>
            <a:rPr lang="en-US" sz="1800" kern="1200" baseline="-25000" dirty="0" smtClean="0"/>
            <a:t>A</a:t>
          </a:r>
          <a:endParaRPr lang="en-US" sz="1800" kern="1200" dirty="0"/>
        </a:p>
      </dsp:txBody>
      <dsp:txXfrm rot="-5400000">
        <a:off x="0" y="573635"/>
        <a:ext cx="1140590" cy="488824"/>
      </dsp:txXfrm>
    </dsp:sp>
    <dsp:sp modelId="{5EA9EF5C-C639-44FF-B0B4-32089E0D86B5}">
      <dsp:nvSpPr>
        <dsp:cNvPr id="0" name=""/>
        <dsp:cNvSpPr/>
      </dsp:nvSpPr>
      <dsp:spPr>
        <a:xfrm rot="5400000">
          <a:off x="4269556" y="-3125626"/>
          <a:ext cx="1059676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baseline="0" dirty="0" smtClean="0">
            <a:latin typeface="Arial"/>
            <a:cs typeface="Arial"/>
          </a:endParaRPr>
        </a:p>
      </dsp:txBody>
      <dsp:txXfrm rot="-5400000">
        <a:off x="1140590" y="55069"/>
        <a:ext cx="7265880" cy="956218"/>
      </dsp:txXfrm>
    </dsp:sp>
    <dsp:sp modelId="{4FAB5ACF-F099-4769-A59F-0AFFC5B340AF}">
      <dsp:nvSpPr>
        <dsp:cNvPr id="0" name=""/>
        <dsp:cNvSpPr/>
      </dsp:nvSpPr>
      <dsp:spPr>
        <a:xfrm rot="5400000">
          <a:off x="-244412" y="1583457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Put together</a:t>
          </a:r>
          <a:endParaRPr lang="en-US" sz="1800" kern="1200" dirty="0"/>
        </a:p>
      </dsp:txBody>
      <dsp:txXfrm rot="-5400000">
        <a:off x="0" y="1909340"/>
        <a:ext cx="1140590" cy="488824"/>
      </dsp:txXfrm>
    </dsp:sp>
    <dsp:sp modelId="{1DE5429D-48E5-4FE2-AEA7-7DDEC82C6C48}">
      <dsp:nvSpPr>
        <dsp:cNvPr id="0" name=""/>
        <dsp:cNvSpPr/>
      </dsp:nvSpPr>
      <dsp:spPr>
        <a:xfrm rot="5400000">
          <a:off x="4269835" y="-1790199"/>
          <a:ext cx="1059119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A7E9F-1D19-43DE-8E8C-CC359D0CA464}">
      <dsp:nvSpPr>
        <dsp:cNvPr id="0" name=""/>
        <dsp:cNvSpPr/>
      </dsp:nvSpPr>
      <dsp:spPr>
        <a:xfrm rot="5400000">
          <a:off x="-244412" y="247752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Relate all </a:t>
          </a:r>
          <a:r>
            <a:rPr lang="en-US" sz="2000" kern="1200" dirty="0" err="1" smtClean="0"/>
            <a:t>r</a:t>
          </a:r>
          <a:r>
            <a:rPr lang="en-US" sz="2000" kern="1200" baseline="-25000" dirty="0" err="1" smtClean="0"/>
            <a:t>j</a:t>
          </a:r>
          <a:r>
            <a:rPr lang="en-US" sz="2000" kern="1200" baseline="0" dirty="0" smtClean="0"/>
            <a:t> to </a:t>
          </a:r>
          <a:r>
            <a:rPr lang="en-US" sz="2000" kern="1200" baseline="0" dirty="0" err="1" smtClean="0"/>
            <a:t>C</a:t>
          </a:r>
          <a:r>
            <a:rPr lang="en-US" sz="2000" kern="1200" baseline="-25000" dirty="0" err="1" smtClean="0"/>
            <a:t>j</a:t>
          </a:r>
          <a:endParaRPr lang="en-US" sz="2000" kern="1200" dirty="0"/>
        </a:p>
      </dsp:txBody>
      <dsp:txXfrm rot="-5400000">
        <a:off x="0" y="573635"/>
        <a:ext cx="1140590" cy="488824"/>
      </dsp:txXfrm>
    </dsp:sp>
    <dsp:sp modelId="{5EA9EF5C-C639-44FF-B0B4-32089E0D86B5}">
      <dsp:nvSpPr>
        <dsp:cNvPr id="0" name=""/>
        <dsp:cNvSpPr/>
      </dsp:nvSpPr>
      <dsp:spPr>
        <a:xfrm rot="5400000">
          <a:off x="4269556" y="-3125626"/>
          <a:ext cx="1059676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433513" lvl="1" indent="-4572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Symbol" pitchFamily="18" charset="2"/>
            </a:rPr>
            <a:t>n</a:t>
          </a:r>
          <a:r>
            <a:rPr lang="en-US" sz="2000" kern="1200" baseline="-25000" dirty="0" err="1" smtClean="0">
              <a:latin typeface="+mn-lt"/>
            </a:rPr>
            <a:t>j</a:t>
          </a:r>
          <a:r>
            <a:rPr lang="en-US" sz="2000" kern="1200" baseline="-25000" dirty="0" smtClean="0">
              <a:latin typeface="+mn-lt"/>
            </a:rPr>
            <a:t> </a:t>
          </a:r>
          <a:r>
            <a:rPr lang="en-US" sz="2000" kern="1200" baseline="0" dirty="0" smtClean="0">
              <a:latin typeface="Arial"/>
              <a:cs typeface="Arial"/>
            </a:rPr>
            <a:t>≡ stoichiometric coefficient</a:t>
          </a:r>
          <a:endParaRPr lang="en-US" sz="2000" kern="1200" baseline="0" dirty="0" smtClean="0">
            <a:latin typeface="+mn-lt"/>
            <a:cs typeface="Arial"/>
          </a:endParaRPr>
        </a:p>
        <a:p>
          <a:pPr marL="1433513" lvl="1" indent="-4572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 smtClean="0">
              <a:latin typeface="Arial"/>
              <a:cs typeface="Arial"/>
              <a:sym typeface="Symbol"/>
            </a:rPr>
            <a:t> for products, </a:t>
          </a:r>
          <a:r>
            <a:rPr lang="en-US" sz="2000" kern="1200" baseline="0" dirty="0" smtClean="0">
              <a:latin typeface="Meiryo"/>
              <a:ea typeface="Meiryo"/>
              <a:cs typeface="Arial"/>
              <a:sym typeface="Symbol"/>
            </a:rPr>
            <a:t>⊖ </a:t>
          </a:r>
          <a:r>
            <a:rPr lang="en-US" sz="2000" kern="1200" baseline="0" dirty="0" smtClean="0">
              <a:latin typeface="+mn-lt"/>
              <a:ea typeface="Meiryo"/>
              <a:cs typeface="Arial"/>
              <a:sym typeface="Symbol"/>
            </a:rPr>
            <a:t>for reactants</a:t>
          </a:r>
          <a:endParaRPr lang="en-US" sz="2000" kern="1200" baseline="0" dirty="0" smtClean="0">
            <a:latin typeface="+mn-lt"/>
            <a:cs typeface="Arial"/>
          </a:endParaRPr>
        </a:p>
      </dsp:txBody>
      <dsp:txXfrm rot="-5400000">
        <a:off x="1140590" y="55069"/>
        <a:ext cx="7265880" cy="956218"/>
      </dsp:txXfrm>
    </dsp:sp>
    <dsp:sp modelId="{4FAB5ACF-F099-4769-A59F-0AFFC5B340AF}">
      <dsp:nvSpPr>
        <dsp:cNvPr id="0" name=""/>
        <dsp:cNvSpPr/>
      </dsp:nvSpPr>
      <dsp:spPr>
        <a:xfrm rot="5400000">
          <a:off x="-244412" y="1583457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Relate all </a:t>
          </a:r>
          <a:r>
            <a:rPr lang="en-US" sz="1800" kern="1200" dirty="0" err="1" smtClean="0"/>
            <a:t>C</a:t>
          </a:r>
          <a:r>
            <a:rPr lang="en-US" sz="1800" kern="1200" baseline="-25000" dirty="0" err="1" smtClean="0"/>
            <a:t>j</a:t>
          </a:r>
          <a:r>
            <a:rPr lang="en-US" sz="1800" kern="1200" baseline="0" dirty="0" smtClean="0"/>
            <a:t>(X</a:t>
          </a:r>
          <a:r>
            <a:rPr lang="en-US" sz="1800" kern="1200" baseline="-25000" dirty="0" smtClean="0"/>
            <a:t>A</a:t>
          </a:r>
          <a:r>
            <a:rPr lang="en-US" sz="1800" kern="1200" baseline="0" dirty="0" smtClean="0"/>
            <a:t>)</a:t>
          </a:r>
          <a:r>
            <a:rPr lang="en-US" sz="1800" kern="1200" dirty="0" smtClean="0"/>
            <a:t> to V(</a:t>
          </a:r>
          <a:r>
            <a:rPr lang="en-US" sz="1800" kern="1200" dirty="0" smtClean="0">
              <a:latin typeface="Symbol" pitchFamily="18" charset="2"/>
            </a:rPr>
            <a:t>u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 rot="-5400000">
        <a:off x="0" y="1909340"/>
        <a:ext cx="1140590" cy="488824"/>
      </dsp:txXfrm>
    </dsp:sp>
    <dsp:sp modelId="{1DE5429D-48E5-4FE2-AEA7-7DDEC82C6C48}">
      <dsp:nvSpPr>
        <dsp:cNvPr id="0" name=""/>
        <dsp:cNvSpPr/>
      </dsp:nvSpPr>
      <dsp:spPr>
        <a:xfrm rot="5400000">
          <a:off x="4269835" y="-1790199"/>
          <a:ext cx="1059119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smtClean="0"/>
            <a:t> </a:t>
          </a:r>
          <a:endParaRPr lang="en-US" sz="6500" kern="1200" dirty="0"/>
        </a:p>
      </dsp:txBody>
      <dsp:txXfrm rot="-5400000">
        <a:off x="1140590" y="1390748"/>
        <a:ext cx="7265907" cy="95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6.wmf"/><Relationship Id="rId7" Type="http://schemas.openxmlformats.org/officeDocument/2006/relationships/image" Target="../media/image59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0.wmf"/><Relationship Id="rId7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8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CCD5DFCA-571D-42CA-A710-DA386F8EBA3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56A8FBF2-616F-48EC-8C43-1CAF316828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5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4DF48B97-3CDD-41BA-8351-BD748D2553B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45AC8E38-85A0-4F7B-8BC5-03C72FDED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8E38-85A0-4F7B-8BC5-03C72FDED0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L4b-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L4b-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9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L4b-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4312-DD1E-463D-8DC7-893CAC0797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B022-B0B2-400B-999A-67BFE10A9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5" r:id="rId5"/>
    <p:sldLayoutId id="2147483651" r:id="rId6"/>
    <p:sldLayoutId id="2147483652" r:id="rId7"/>
    <p:sldLayoutId id="214748365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39.wmf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3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6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4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5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83.bin"/><Relationship Id="rId25" Type="http://schemas.openxmlformats.org/officeDocument/2006/relationships/oleObject" Target="../embeddings/oleObject87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89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71.wmf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6.bin"/><Relationship Id="rId28" Type="http://schemas.openxmlformats.org/officeDocument/2006/relationships/image" Target="../media/image73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88.bin"/><Relationship Id="rId30" Type="http://schemas.openxmlformats.org/officeDocument/2006/relationships/image" Target="../media/image7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diagramData" Target="../diagrams/data1.xml"/><Relationship Id="rId21" Type="http://schemas.openxmlformats.org/officeDocument/2006/relationships/oleObject" Target="../embeddings/oleObject15.bin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16.wmf"/><Relationship Id="rId5" Type="http://schemas.openxmlformats.org/officeDocument/2006/relationships/diagramQuickStyle" Target="../diagrams/quickStyle1.xml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diagramQuickStyle" Target="../diagrams/quickStyle2.xml"/><Relationship Id="rId19" Type="http://schemas.openxmlformats.org/officeDocument/2006/relationships/oleObject" Target="../embeddings/oleObject14.bin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4.wmf"/><Relationship Id="rId22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2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Reaction Rates and Rate Laws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1066800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Reaction rate is a function of temperature and concentration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Elementary reaction</a:t>
            </a:r>
          </a:p>
          <a:p>
            <a:pPr marL="461963" lvl="1" indent="-230188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Involves only 1 step and proceeds as written</a:t>
            </a:r>
          </a:p>
          <a:p>
            <a:pPr marL="461963" lvl="1" indent="-230188">
              <a:buFont typeface="Arial" pitchFamily="34" charset="0"/>
              <a:buChar char="•"/>
            </a:pPr>
            <a:r>
              <a:rPr lang="en-GB" altLang="zh-TW" sz="2000" b="1" dirty="0">
                <a:solidFill>
                  <a:srgbClr val="006600"/>
                </a:solidFill>
              </a:rPr>
              <a:t>Stoichiometric coefficients in an elementary reaction are identical to the powers in the rate 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law</a:t>
            </a:r>
          </a:p>
          <a:p>
            <a:pPr marL="461963" lvl="1" indent="-230188">
              <a:buFont typeface="Arial" pitchFamily="34" charset="0"/>
              <a:buChar char="•"/>
            </a:pPr>
            <a:r>
              <a:rPr lang="en-GB" altLang="zh-TW" sz="2000" dirty="0" smtClean="0"/>
              <a:t>αA +</a:t>
            </a:r>
            <a:r>
              <a:rPr lang="el-GR" altLang="zh-TW" sz="2000" dirty="0" smtClean="0"/>
              <a:t>β</a:t>
            </a:r>
            <a:r>
              <a:rPr lang="en-US" altLang="zh-TW" sz="2000" dirty="0" smtClean="0"/>
              <a:t>B → </a:t>
            </a:r>
            <a:r>
              <a:rPr lang="el-GR" altLang="zh-TW" sz="2000" dirty="0" smtClean="0"/>
              <a:t>χ</a:t>
            </a:r>
            <a:r>
              <a:rPr lang="en-US" altLang="zh-TW" sz="2000" dirty="0" smtClean="0"/>
              <a:t>C	-</a:t>
            </a:r>
            <a:r>
              <a:rPr lang="en-US" altLang="zh-TW" sz="2000" dirty="0" err="1" smtClean="0"/>
              <a:t>r</a:t>
            </a:r>
            <a:r>
              <a:rPr lang="en-US" altLang="zh-TW" sz="2000" baseline="-25000" dirty="0" err="1" smtClean="0"/>
              <a:t>A</a:t>
            </a:r>
            <a:r>
              <a:rPr lang="en-US" altLang="zh-TW" sz="2000" dirty="0" smtClean="0"/>
              <a:t> = </a:t>
            </a:r>
            <a:r>
              <a:rPr lang="en-US" altLang="zh-TW" sz="2000" dirty="0" err="1" smtClean="0"/>
              <a:t>k</a:t>
            </a:r>
            <a:r>
              <a:rPr lang="en-US" altLang="zh-TW" sz="2000" baseline="-25000" dirty="0" err="1" smtClean="0"/>
              <a:t>A</a:t>
            </a:r>
            <a:r>
              <a:rPr lang="en-US" altLang="zh-TW" sz="2000" dirty="0" err="1" smtClean="0"/>
              <a:t>C</a:t>
            </a:r>
            <a:r>
              <a:rPr lang="en-US" altLang="zh-TW" sz="2000" baseline="-25000" dirty="0" err="1" smtClean="0"/>
              <a:t>A</a:t>
            </a:r>
            <a:r>
              <a:rPr lang="en-GB" altLang="zh-TW" sz="2000" baseline="30000" dirty="0" smtClean="0"/>
              <a:t>α</a:t>
            </a:r>
            <a:r>
              <a:rPr lang="en-GB" altLang="zh-TW" sz="2000" dirty="0" smtClean="0"/>
              <a:t>C</a:t>
            </a:r>
            <a:r>
              <a:rPr lang="en-GB" altLang="zh-TW" sz="2000" baseline="-25000" dirty="0" smtClean="0"/>
              <a:t>B</a:t>
            </a:r>
            <a:r>
              <a:rPr lang="el-GR" altLang="zh-TW" sz="2000" baseline="30000" dirty="0" smtClean="0"/>
              <a:t>β</a:t>
            </a:r>
            <a:r>
              <a:rPr lang="en-GB" altLang="zh-TW" sz="2000" dirty="0" smtClean="0"/>
              <a:t> </a:t>
            </a:r>
            <a:endParaRPr lang="en-US" sz="2000" baseline="300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Non-elementary reaction</a:t>
            </a:r>
          </a:p>
          <a:p>
            <a:pPr marL="461963" lvl="1" indent="-230188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33CC"/>
                </a:solidFill>
              </a:rPr>
              <a:t>Overall equation describes the </a:t>
            </a:r>
            <a:r>
              <a:rPr lang="en-US" sz="2000" b="1" i="1" dirty="0" smtClean="0">
                <a:solidFill>
                  <a:srgbClr val="0033CC"/>
                </a:solidFill>
              </a:rPr>
              <a:t>overall reaction stoichiometry</a:t>
            </a:r>
            <a:r>
              <a:rPr lang="en-US" sz="2000" b="1" dirty="0" smtClean="0">
                <a:solidFill>
                  <a:srgbClr val="0033CC"/>
                </a:solidFill>
              </a:rPr>
              <a:t> and do NOT proceed as written (have multiple steps)</a:t>
            </a:r>
          </a:p>
          <a:p>
            <a:pPr marL="461963" lvl="1" indent="-230188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Cannot identify reaction order from the overall reaction equation </a:t>
            </a:r>
          </a:p>
          <a:p>
            <a:pPr marL="231775" lvl="1" indent="-231775">
              <a:buFont typeface="Arial" pitchFamily="34" charset="0"/>
              <a:buChar char="•"/>
            </a:pPr>
            <a:r>
              <a:rPr lang="en-US" sz="2000" dirty="0" smtClean="0"/>
              <a:t>Specific rate constant depends on temperature and follows Arrhenius </a:t>
            </a:r>
            <a:r>
              <a:rPr lang="en-US" sz="2000" dirty="0" err="1" smtClean="0"/>
              <a:t>Eq</a:t>
            </a:r>
            <a:endParaRPr lang="en-US" sz="2000" dirty="0" smtClean="0"/>
          </a:p>
          <a:p>
            <a:pPr marL="231775" lvl="1" indent="-231775">
              <a:buFont typeface="Arial" pitchFamily="34" charset="0"/>
              <a:buChar char="•"/>
            </a:pPr>
            <a:endParaRPr lang="en-US" sz="2000" dirty="0"/>
          </a:p>
          <a:p>
            <a:pPr marL="231775" lvl="1" indent="-231775">
              <a:buFont typeface="Arial" pitchFamily="34" charset="0"/>
              <a:buChar char="•"/>
            </a:pPr>
            <a:endParaRPr lang="en-US" sz="2000" dirty="0" smtClean="0"/>
          </a:p>
          <a:p>
            <a:pPr marL="461963" lvl="2" indent="-230188">
              <a:buFont typeface="Arial" pitchFamily="34" charset="0"/>
              <a:buChar char="•"/>
            </a:pPr>
            <a:r>
              <a:rPr lang="en-US" sz="2000" dirty="0" smtClean="0"/>
              <a:t>To determine E, </a:t>
            </a:r>
            <a:r>
              <a:rPr lang="en-GB" altLang="zh-TW" sz="2000" dirty="0" smtClean="0"/>
              <a:t>plot </a:t>
            </a:r>
            <a:r>
              <a:rPr lang="en-GB" altLang="zh-TW" sz="2000" dirty="0" err="1"/>
              <a:t>ln</a:t>
            </a:r>
            <a:r>
              <a:rPr lang="en-GB" altLang="zh-TW" sz="2000" dirty="0"/>
              <a:t> k </a:t>
            </a:r>
            <a:r>
              <a:rPr lang="en-GB" altLang="zh-TW" sz="2000" dirty="0" err="1"/>
              <a:t>vs</a:t>
            </a:r>
            <a:r>
              <a:rPr lang="en-GB" altLang="zh-TW" sz="2000" dirty="0"/>
              <a:t> </a:t>
            </a:r>
            <a:r>
              <a:rPr lang="en-GB" altLang="zh-TW" sz="2000" dirty="0" smtClean="0"/>
              <a:t>1/T for several T.  </a:t>
            </a:r>
            <a:r>
              <a:rPr lang="en-GB" altLang="zh-TW" sz="2000" dirty="0"/>
              <a:t>Slope </a:t>
            </a:r>
            <a:r>
              <a:rPr lang="en-GB" altLang="zh-TW" sz="2000" dirty="0" smtClean="0"/>
              <a:t>is </a:t>
            </a:r>
            <a:r>
              <a:rPr lang="en-GB" altLang="zh-TW" sz="2000" dirty="0"/>
              <a:t>–E/R</a:t>
            </a:r>
          </a:p>
          <a:p>
            <a:pPr marL="461963" lvl="2" indent="-230188">
              <a:buFont typeface="Arial" pitchFamily="34" charset="0"/>
              <a:buChar char="•"/>
            </a:pPr>
            <a:r>
              <a:rPr lang="en-US" sz="2000" dirty="0" smtClean="0"/>
              <a:t>k(T) can be determined if k(T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is known</a:t>
            </a:r>
          </a:p>
          <a:p>
            <a:pPr marL="688975" lvl="2" indent="-231775">
              <a:buFont typeface="Arial" pitchFamily="34" charset="0"/>
              <a:buChar char="•"/>
            </a:pPr>
            <a:endParaRPr lang="en-US" sz="2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382395"/>
              </p:ext>
            </p:extLst>
          </p:nvPr>
        </p:nvGraphicFramePr>
        <p:xfrm>
          <a:off x="896571" y="4557772"/>
          <a:ext cx="191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3" name="Equation" r:id="rId3" imgW="1917700" imgH="419100" progId="Equation.DSMT4">
                  <p:embed/>
                </p:oleObj>
              </mc:Choice>
              <mc:Fallback>
                <p:oleObj name="Equation" r:id="rId3" imgW="19177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571" y="4557772"/>
                        <a:ext cx="191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51162" y="4567267"/>
            <a:ext cx="3159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Taking </a:t>
            </a:r>
            <a:r>
              <a:rPr lang="en-US" sz="2000" dirty="0" err="1" smtClean="0"/>
              <a:t>ln</a:t>
            </a:r>
            <a:r>
              <a:rPr lang="en-US" sz="2000" dirty="0" smtClean="0"/>
              <a:t> of both sides:</a:t>
            </a:r>
          </a:p>
        </p:txBody>
      </p:sp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580750"/>
              </p:ext>
            </p:extLst>
          </p:nvPr>
        </p:nvGraphicFramePr>
        <p:xfrm>
          <a:off x="6283325" y="4438710"/>
          <a:ext cx="19462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4" name="Equation" r:id="rId5" imgW="1955520" imgH="660240" progId="Equation.DSMT4">
                  <p:embed/>
                </p:oleObj>
              </mc:Choice>
              <mc:Fallback>
                <p:oleObj name="Equation" r:id="rId5" imgW="19555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438710"/>
                        <a:ext cx="19462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6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8117" y="5709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½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+ 3/2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</a:t>
            </a:r>
            <a:r>
              <a:rPr lang="en-US" sz="2000" dirty="0" smtClean="0">
                <a:latin typeface="Arial"/>
                <a:cs typeface="Arial"/>
              </a:rPr>
              <a:t>→ 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r>
              <a:rPr lang="en-US" sz="2000" dirty="0" smtClean="0">
                <a:latin typeface="Arial"/>
                <a:cs typeface="Arial"/>
              </a:rPr>
              <a:t>(g)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351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</a:t>
            </a:r>
            <a:r>
              <a:rPr lang="en-US" sz="2000" dirty="0" smtClean="0">
                <a:solidFill>
                  <a:srgbClr val="0000FF"/>
                </a:solidFill>
              </a:rPr>
              <a:t>isothermally</a:t>
            </a:r>
            <a:r>
              <a:rPr lang="en-US" sz="2000" dirty="0" smtClean="0"/>
              <a:t>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isobaric (constant pressure) </a:t>
            </a:r>
            <a:r>
              <a:rPr lang="en-US" sz="2000" dirty="0" smtClean="0"/>
              <a:t>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 Assume the gas mixture behaves like an </a:t>
            </a:r>
            <a:r>
              <a:rPr lang="en-US" sz="2000" dirty="0" smtClean="0">
                <a:solidFill>
                  <a:srgbClr val="7030A0"/>
                </a:solidFill>
              </a:rPr>
              <a:t>ideal gas</a:t>
            </a:r>
            <a:r>
              <a:rPr lang="en-US" sz="2000" dirty="0" smtClean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934" y="1600200"/>
            <a:ext cx="85134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7030A0"/>
                </a:solidFill>
              </a:rPr>
              <a:t>Clicker Question 2: Does the volumetric flow rate,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, change as a function of conversion, X</a:t>
            </a:r>
            <a:r>
              <a:rPr lang="en-US" sz="2000" baseline="-25000" dirty="0" smtClean="0">
                <a:solidFill>
                  <a:srgbClr val="7030A0"/>
                </a:solidFill>
                <a:sym typeface="Symbol"/>
              </a:rPr>
              <a:t>A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?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Yes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No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Not enough information to tell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8109" y="2278968"/>
            <a:ext cx="1371759" cy="368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780173"/>
              </p:ext>
            </p:extLst>
          </p:nvPr>
        </p:nvGraphicFramePr>
        <p:xfrm>
          <a:off x="2743200" y="3604147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1" name="Equation" r:id="rId3" imgW="3505200" imgH="762000" progId="Equation.DSMT4">
                  <p:embed/>
                </p:oleObj>
              </mc:Choice>
              <mc:Fallback>
                <p:oleObj name="Equation" r:id="rId3" imgW="3505200" imgH="76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04147"/>
                        <a:ext cx="3505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>
            <a:off x="4185315" y="3855720"/>
            <a:ext cx="914400" cy="36576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30066" y="43923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816984" y="3855720"/>
            <a:ext cx="914400" cy="36576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61735" y="43923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5337883" y="3855720"/>
            <a:ext cx="914400" cy="36576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82634" y="43923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427876"/>
              </p:ext>
            </p:extLst>
          </p:nvPr>
        </p:nvGraphicFramePr>
        <p:xfrm>
          <a:off x="3891757" y="5207258"/>
          <a:ext cx="13604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2" name="Equation" r:id="rId5" imgW="1485720" imgH="698400" progId="Equation.DSMT4">
                  <p:embed/>
                </p:oleObj>
              </mc:Choice>
              <mc:Fallback>
                <p:oleObj name="Equation" r:id="rId5" imgW="1485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1757" y="5207258"/>
                        <a:ext cx="1360487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105560" y="4813109"/>
            <a:ext cx="3597460" cy="1363395"/>
            <a:chOff x="197427" y="4689764"/>
            <a:chExt cx="3597460" cy="1363395"/>
          </a:xfrm>
        </p:grpSpPr>
        <p:sp>
          <p:nvSpPr>
            <p:cNvPr id="31" name="TextBox 30"/>
            <p:cNvSpPr txBox="1"/>
            <p:nvPr/>
          </p:nvSpPr>
          <p:spPr>
            <a:xfrm>
              <a:off x="197427" y="4689764"/>
              <a:ext cx="3597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</a:rPr>
                <a:t>change in total # moles at X</a:t>
              </a:r>
              <a:r>
                <a:rPr lang="en-US" b="1" baseline="-25000" dirty="0" smtClean="0">
                  <a:solidFill>
                    <a:srgbClr val="006600"/>
                  </a:solidFill>
                </a:rPr>
                <a:t>A</a:t>
              </a:r>
              <a:r>
                <a:rPr lang="en-US" b="1" dirty="0" smtClean="0">
                  <a:solidFill>
                    <a:srgbClr val="006600"/>
                  </a:solidFill>
                </a:rPr>
                <a:t>=1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342032" y="5081155"/>
              <a:ext cx="990600" cy="274320"/>
            </a:xfrm>
            <a:prstGeom prst="roundRect">
              <a:avLst/>
            </a:prstGeom>
            <a:noFill/>
            <a:ln>
              <a:solidFill>
                <a:srgbClr val="0066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42032" y="5410200"/>
              <a:ext cx="990600" cy="304800"/>
            </a:xfrm>
            <a:prstGeom prst="roundRect">
              <a:avLst/>
            </a:prstGeom>
            <a:noFill/>
            <a:ln>
              <a:solidFill>
                <a:srgbClr val="0066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53315" y="5683827"/>
              <a:ext cx="1860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</a:rPr>
                <a:t>total moles fed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43341" y="6153090"/>
            <a:ext cx="565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sym typeface="Symbol"/>
              </a:rPr>
              <a:t>  0, so  changes as a function of conversion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3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1" grpId="0"/>
      <p:bldP spid="23" grpId="0"/>
      <p:bldP spid="2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6600"/>
                </a:solidFill>
              </a:rPr>
              <a:t>Taking H</a:t>
            </a:r>
            <a:r>
              <a:rPr lang="en-US" sz="2000" u="sng" baseline="-25000" dirty="0" smtClean="0">
                <a:solidFill>
                  <a:srgbClr val="006600"/>
                </a:solidFill>
              </a:rPr>
              <a:t>2</a:t>
            </a:r>
            <a:r>
              <a:rPr lang="en-US" sz="2000" u="sng" dirty="0" smtClean="0">
                <a:solidFill>
                  <a:srgbClr val="006600"/>
                </a:solidFill>
              </a:rPr>
              <a:t> as your basis</a:t>
            </a:r>
            <a:r>
              <a:rPr lang="en-US" sz="2000" dirty="0" smtClean="0">
                <a:solidFill>
                  <a:srgbClr val="006600"/>
                </a:solidFill>
              </a:rPr>
              <a:t>, fill in the stoichiometric table for the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above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8117" y="5709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½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+ 3/2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</a:t>
            </a:r>
            <a:r>
              <a:rPr lang="en-US" sz="2000" dirty="0" smtClean="0">
                <a:latin typeface="Arial"/>
                <a:cs typeface="Arial"/>
              </a:rPr>
              <a:t>→ 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r>
              <a:rPr lang="en-US" sz="2000" dirty="0" smtClean="0">
                <a:latin typeface="Arial"/>
                <a:cs typeface="Arial"/>
              </a:rPr>
              <a:t>(g)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351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 Assume the gas mixture behaves like an ideal gas.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885890"/>
            <a:ext cx="6817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Normalize in terms of H</a:t>
            </a:r>
            <a:r>
              <a:rPr lang="en-US" sz="2000" baseline="-25000" dirty="0" smtClean="0">
                <a:solidFill>
                  <a:srgbClr val="0033CC"/>
                </a:solidFill>
              </a:rPr>
              <a:t>2</a:t>
            </a:r>
            <a:r>
              <a:rPr lang="en-US" sz="2000" dirty="0" smtClean="0">
                <a:solidFill>
                  <a:srgbClr val="0033CC"/>
                </a:solidFill>
              </a:rPr>
              <a:t> by multiplying the equation by </a:t>
            </a:r>
            <a:r>
              <a:rPr lang="en-US" sz="2000" dirty="0" smtClean="0">
                <a:solidFill>
                  <a:srgbClr val="0033CC"/>
                </a:solidFill>
                <a:latin typeface="Meiryo"/>
                <a:ea typeface="Meiryo"/>
              </a:rPr>
              <a:t>⅔: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34309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806402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4072" y="4813002"/>
            <a:ext cx="7432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feed contains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amounts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→ F</a:t>
            </a:r>
            <a:r>
              <a:rPr lang="en-US" sz="2000" baseline="-25000" dirty="0" smtClean="0">
                <a:latin typeface="Arial"/>
                <a:cs typeface="Arial"/>
              </a:rPr>
              <a:t>A0</a:t>
            </a:r>
            <a:r>
              <a:rPr lang="en-US" sz="2000" dirty="0" smtClean="0">
                <a:latin typeface="Arial"/>
                <a:cs typeface="Arial"/>
              </a:rPr>
              <a:t> = F</a:t>
            </a:r>
            <a:r>
              <a:rPr lang="en-US" sz="2000" baseline="-25000" dirty="0" smtClean="0">
                <a:latin typeface="Arial"/>
                <a:cs typeface="Arial"/>
              </a:rPr>
              <a:t>B0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563833" y="4813002"/>
            <a:ext cx="535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A0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193887" y="4813002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B0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7926" y="5181600"/>
            <a:ext cx="416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feed does not contain product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08967" y="391858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200" y="4268872"/>
            <a:ext cx="678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2F</a:t>
            </a:r>
            <a:r>
              <a:rPr lang="en-US" sz="2000" baseline="-25000" dirty="0" smtClean="0">
                <a:solidFill>
                  <a:schemeClr val="bg1"/>
                </a:solidFill>
              </a:rPr>
              <a:t>A0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80164" y="3525982"/>
            <a:ext cx="1050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B0</a:t>
            </a:r>
            <a:r>
              <a:rPr lang="en-US" sz="2000" dirty="0" smtClean="0"/>
              <a:t>=F</a:t>
            </a:r>
            <a:r>
              <a:rPr lang="en-US" sz="2000" baseline="-25000" dirty="0" smtClean="0"/>
              <a:t>A0</a:t>
            </a:r>
            <a:endParaRPr lang="en-US" sz="20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91391" y="5543490"/>
            <a:ext cx="128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Add it up</a:t>
            </a:r>
          </a:p>
        </p:txBody>
      </p:sp>
    </p:spTree>
    <p:extLst>
      <p:ext uri="{BB962C8B-B14F-4D97-AF65-F5344CB8AC3E}">
        <p14:creationId xmlns:p14="http://schemas.microsoft.com/office/powerpoint/2010/main" val="161067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6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6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2616 C 0.02083 -0.07593 0.04167 -0.12547 1.38889E-6 -0.16111 C -0.04167 -0.19676 -0.20851 -0.22709 -0.25 -0.24028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107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2639 C 0.03993 -0.06597 0.08004 -0.10556 0.02674 -0.13195 C -0.02656 -0.15834 -0.17326 -0.17153 -0.31979 -0.18472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6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  <p:bldP spid="13" grpId="1"/>
      <p:bldP spid="14" grpId="0"/>
      <p:bldP spid="14" grpId="1"/>
      <p:bldP spid="14" grpId="2"/>
      <p:bldP spid="15" grpId="0"/>
      <p:bldP spid="16" grpId="0"/>
      <p:bldP spid="20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Taking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as your basis, fill in the stoichiometric table for the </a:t>
            </a:r>
            <a:r>
              <a:rPr lang="en-US" sz="2000" dirty="0" err="1" smtClean="0"/>
              <a:t>rxn</a:t>
            </a:r>
            <a:r>
              <a:rPr lang="en-US" sz="2000" dirty="0" smtClean="0"/>
              <a:t> above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8117" y="5709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½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+ 3/2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</a:t>
            </a:r>
            <a:r>
              <a:rPr lang="en-US" sz="2000" dirty="0" smtClean="0">
                <a:latin typeface="Arial"/>
                <a:cs typeface="Arial"/>
              </a:rPr>
              <a:t>→ 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r>
              <a:rPr lang="en-US" sz="2000" dirty="0" smtClean="0">
                <a:latin typeface="Arial"/>
                <a:cs typeface="Arial"/>
              </a:rPr>
              <a:t>(g)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351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885890"/>
            <a:ext cx="7048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Normalize in terms of H</a:t>
            </a:r>
            <a:r>
              <a:rPr lang="en-US" sz="2000" baseline="-25000" dirty="0" smtClean="0">
                <a:solidFill>
                  <a:srgbClr val="0033CC"/>
                </a:solidFill>
              </a:rPr>
              <a:t>2</a:t>
            </a:r>
            <a:r>
              <a:rPr lang="en-US" sz="2000" dirty="0" smtClean="0">
                <a:solidFill>
                  <a:srgbClr val="0033CC"/>
                </a:solidFill>
              </a:rPr>
              <a:t> by multiplying the equation by </a:t>
            </a:r>
            <a:r>
              <a:rPr lang="en-US" sz="2000" dirty="0" smtClean="0">
                <a:solidFill>
                  <a:srgbClr val="0033CC"/>
                </a:solidFill>
                <a:latin typeface="Meiryo"/>
                <a:ea typeface="Meiryo"/>
              </a:rPr>
              <a:t>⅔: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34309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806402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4724400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Change in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707481" y="4724400"/>
          <a:ext cx="37290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6" name="Equation" r:id="rId3" imgW="3695400" imgH="380880" progId="Equation.DSMT4">
                  <p:embed/>
                </p:oleObj>
              </mc:Choice>
              <mc:Fallback>
                <p:oleObj name="Equation" r:id="rId3" imgW="3695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481" y="4724400"/>
                        <a:ext cx="37290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22"/>
          <p:cNvGrpSpPr/>
          <p:nvPr/>
        </p:nvGrpSpPr>
        <p:grpSpPr>
          <a:xfrm>
            <a:off x="914400" y="5181600"/>
            <a:ext cx="7067550" cy="923330"/>
            <a:chOff x="1427004" y="3539490"/>
            <a:chExt cx="7067550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1427004" y="3693378"/>
              <a:ext cx="2001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0033CC"/>
                  </a:solidFill>
                </a:rPr>
                <a:t>Molar flow rate  A leaves reactor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31658" y="384726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33CC"/>
                  </a:solidFill>
                </a:rPr>
                <a:t>=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70154" y="353949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33CC"/>
                  </a:solidFill>
                </a:rPr>
                <a:t>Molar flow rate A is fed to reactor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4096" y="3816489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33CC"/>
                  </a:solidFill>
                </a:rPr>
                <a:t>-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94876" y="3691890"/>
              <a:ext cx="2799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</a:rPr>
                <a:t>Molar rate A is consumed in reactor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495800" y="4648200"/>
            <a:ext cx="2057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82111" y="4648200"/>
            <a:ext cx="256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8B85B"/>
                </a:solidFill>
              </a:rPr>
              <a:t>How much A is consumed in </a:t>
            </a:r>
            <a:r>
              <a:rPr lang="en-US" dirty="0" err="1" smtClean="0">
                <a:solidFill>
                  <a:srgbClr val="48B85B"/>
                </a:solidFill>
              </a:rPr>
              <a:t>mol</a:t>
            </a:r>
            <a:r>
              <a:rPr lang="en-US" dirty="0" smtClean="0">
                <a:solidFill>
                  <a:srgbClr val="48B85B"/>
                </a:solidFill>
              </a:rPr>
              <a:t>/time?</a:t>
            </a:r>
          </a:p>
        </p:txBody>
      </p:sp>
    </p:spTree>
    <p:extLst>
      <p:ext uri="{BB962C8B-B14F-4D97-AF65-F5344CB8AC3E}">
        <p14:creationId xmlns:p14="http://schemas.microsoft.com/office/powerpoint/2010/main" val="386289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Taking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as your basis, fill in the stoichiometric table for the </a:t>
            </a:r>
            <a:r>
              <a:rPr lang="en-US" sz="2000" dirty="0" err="1" smtClean="0"/>
              <a:t>rxn</a:t>
            </a:r>
            <a:r>
              <a:rPr lang="en-US" sz="2000" dirty="0" smtClean="0"/>
              <a:t> above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8117" y="5709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½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+ 3/2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</a:t>
            </a:r>
            <a:r>
              <a:rPr lang="en-US" sz="2000" dirty="0" smtClean="0">
                <a:latin typeface="Arial"/>
                <a:cs typeface="Arial"/>
              </a:rPr>
              <a:t>→ 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r>
              <a:rPr lang="en-US" sz="2000" dirty="0" smtClean="0">
                <a:latin typeface="Arial"/>
                <a:cs typeface="Arial"/>
              </a:rPr>
              <a:t>(g)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351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885890"/>
            <a:ext cx="6817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Normalize in terms of H</a:t>
            </a:r>
            <a:r>
              <a:rPr lang="en-US" sz="2000" baseline="-25000" dirty="0" smtClean="0">
                <a:solidFill>
                  <a:srgbClr val="0033CC"/>
                </a:solidFill>
              </a:rPr>
              <a:t>2</a:t>
            </a:r>
            <a:r>
              <a:rPr lang="en-US" sz="2000" dirty="0" smtClean="0">
                <a:solidFill>
                  <a:srgbClr val="0033CC"/>
                </a:solidFill>
              </a:rPr>
              <a:t> by </a:t>
            </a:r>
            <a:r>
              <a:rPr lang="en-US" sz="2000" dirty="0" err="1" smtClean="0">
                <a:solidFill>
                  <a:srgbClr val="0033CC"/>
                </a:solidFill>
              </a:rPr>
              <a:t>multipyling</a:t>
            </a:r>
            <a:r>
              <a:rPr lang="en-US" sz="2000" dirty="0" smtClean="0">
                <a:solidFill>
                  <a:srgbClr val="0033CC"/>
                </a:solidFill>
              </a:rPr>
              <a:t> the equation by </a:t>
            </a:r>
            <a:r>
              <a:rPr lang="en-US" sz="2000" dirty="0" smtClean="0">
                <a:solidFill>
                  <a:srgbClr val="0033CC"/>
                </a:solidFill>
                <a:latin typeface="Meiryo"/>
                <a:ea typeface="Meiryo"/>
              </a:rPr>
              <a:t>⅔: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34309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806402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4724400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Change in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707481" y="4724400"/>
          <a:ext cx="37290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88" name="Equation" r:id="rId3" imgW="3695400" imgH="380880" progId="Equation.DSMT4">
                  <p:embed/>
                </p:oleObj>
              </mc:Choice>
              <mc:Fallback>
                <p:oleObj name="Equation" r:id="rId3" imgW="3695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481" y="4724400"/>
                        <a:ext cx="37290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4495800" y="4648200"/>
            <a:ext cx="2057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" y="5308540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Change in N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33537"/>
              </p:ext>
            </p:extLst>
          </p:nvPr>
        </p:nvGraphicFramePr>
        <p:xfrm>
          <a:off x="2133600" y="5334000"/>
          <a:ext cx="1958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89" name="Equation" r:id="rId5" imgW="1968480" imgH="368280" progId="Equation.DSMT4">
                  <p:embed/>
                </p:oleObj>
              </mc:Choice>
              <mc:Fallback>
                <p:oleObj name="Equation" r:id="rId5" imgW="1968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0"/>
                        <a:ext cx="19589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163010"/>
              </p:ext>
            </p:extLst>
          </p:nvPr>
        </p:nvGraphicFramePr>
        <p:xfrm>
          <a:off x="4191000" y="5340350"/>
          <a:ext cx="2933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" name="Equation" r:id="rId7" imgW="2946240" imgH="355320" progId="Equation.DSMT4">
                  <p:embed/>
                </p:oleObj>
              </mc:Choice>
              <mc:Fallback>
                <p:oleObj name="Equation" r:id="rId7" imgW="29462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40350"/>
                        <a:ext cx="2933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638800" y="5257800"/>
            <a:ext cx="1524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399098"/>
              </p:ext>
            </p:extLst>
          </p:nvPr>
        </p:nvGraphicFramePr>
        <p:xfrm>
          <a:off x="5655049" y="5334663"/>
          <a:ext cx="1466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1" name="Equation" r:id="rId9" imgW="1473120" imgH="355320" progId="Equation.DSMT4">
                  <p:embed/>
                </p:oleObj>
              </mc:Choice>
              <mc:Fallback>
                <p:oleObj name="Equation" r:id="rId9" imgW="1473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049" y="5334663"/>
                        <a:ext cx="1466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28600" y="5791200"/>
            <a:ext cx="2047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Change in NH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05618"/>
              </p:ext>
            </p:extLst>
          </p:nvPr>
        </p:nvGraphicFramePr>
        <p:xfrm>
          <a:off x="2209800" y="5873087"/>
          <a:ext cx="1958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2" name="Equation" r:id="rId11" imgW="1968480" imgH="368280" progId="Equation.DSMT4">
                  <p:embed/>
                </p:oleObj>
              </mc:Choice>
              <mc:Fallback>
                <p:oleObj name="Equation" r:id="rId11" imgW="1968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873087"/>
                        <a:ext cx="19589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833579"/>
              </p:ext>
            </p:extLst>
          </p:nvPr>
        </p:nvGraphicFramePr>
        <p:xfrm>
          <a:off x="4230688" y="5871934"/>
          <a:ext cx="284638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3" name="Equation" r:id="rId12" imgW="2857320" imgH="355320" progId="Equation.DSMT4">
                  <p:embed/>
                </p:oleObj>
              </mc:Choice>
              <mc:Fallback>
                <p:oleObj name="Equation" r:id="rId12" imgW="28573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5871934"/>
                        <a:ext cx="2846387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5715000" y="5803382"/>
            <a:ext cx="1524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06346"/>
              </p:ext>
            </p:extLst>
          </p:nvPr>
        </p:nvGraphicFramePr>
        <p:xfrm>
          <a:off x="5725680" y="5871934"/>
          <a:ext cx="135413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4" name="Equation" r:id="rId14" imgW="1358640" imgH="355320" progId="Equation.DSMT4">
                  <p:embed/>
                </p:oleObj>
              </mc:Choice>
              <mc:Fallback>
                <p:oleObj name="Equation" r:id="rId14" imgW="1358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680" y="5871934"/>
                        <a:ext cx="1354138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25836" y="4308764"/>
            <a:ext cx="1188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⅔F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A0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X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8645" y="6238672"/>
            <a:ext cx="2890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Add up the total change</a:t>
            </a:r>
          </a:p>
        </p:txBody>
      </p:sp>
    </p:spTree>
    <p:extLst>
      <p:ext uri="{BB962C8B-B14F-4D97-AF65-F5344CB8AC3E}">
        <p14:creationId xmlns:p14="http://schemas.microsoft.com/office/powerpoint/2010/main" val="9062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0.00023 C -1.11111E-6 0.00023 -1.11111E-6 -0.12986 -1.11111E-6 -0.2590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0.00046 C -3.61111E-6 0.00024 -3.61111E-6 -0.14143 -3.61111E-6 -0.28194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9" grpId="0"/>
      <p:bldP spid="29" grpId="0" animBg="1"/>
      <p:bldP spid="29" grpId="1" animBg="1"/>
      <p:bldP spid="30" grpId="0"/>
      <p:bldP spid="31" grpId="0" animBg="1"/>
      <p:bldP spid="31" grpId="1" animBg="1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Taking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as your basis, fill in the stoichiometric table for the </a:t>
            </a:r>
            <a:r>
              <a:rPr lang="en-US" sz="2000" dirty="0" err="1" smtClean="0"/>
              <a:t>rxn</a:t>
            </a:r>
            <a:r>
              <a:rPr lang="en-US" sz="2000" dirty="0" smtClean="0"/>
              <a:t> above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8117" y="5709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½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+ 3/2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</a:t>
            </a:r>
            <a:r>
              <a:rPr lang="en-US" sz="2000" dirty="0" smtClean="0">
                <a:latin typeface="Arial"/>
                <a:cs typeface="Arial"/>
              </a:rPr>
              <a:t>→ 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r>
              <a:rPr lang="en-US" sz="2000" dirty="0" smtClean="0">
                <a:latin typeface="Arial"/>
                <a:cs typeface="Arial"/>
              </a:rPr>
              <a:t>(g)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351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885890"/>
            <a:ext cx="6817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Normalize in terms of H</a:t>
            </a:r>
            <a:r>
              <a:rPr lang="en-US" sz="2000" baseline="-25000" dirty="0" smtClean="0">
                <a:solidFill>
                  <a:srgbClr val="0033CC"/>
                </a:solidFill>
              </a:rPr>
              <a:t>2</a:t>
            </a:r>
            <a:r>
              <a:rPr lang="en-US" sz="2000" dirty="0" smtClean="0">
                <a:solidFill>
                  <a:srgbClr val="0033CC"/>
                </a:solidFill>
              </a:rPr>
              <a:t> by </a:t>
            </a:r>
            <a:r>
              <a:rPr lang="en-US" sz="2000" dirty="0" err="1" smtClean="0">
                <a:solidFill>
                  <a:srgbClr val="0033CC"/>
                </a:solidFill>
              </a:rPr>
              <a:t>multipyling</a:t>
            </a:r>
            <a:r>
              <a:rPr lang="en-US" sz="2000" dirty="0" smtClean="0">
                <a:solidFill>
                  <a:srgbClr val="0033CC"/>
                </a:solidFill>
              </a:rPr>
              <a:t> the equation by </a:t>
            </a:r>
            <a:r>
              <a:rPr lang="en-US" sz="2000" dirty="0" smtClean="0">
                <a:solidFill>
                  <a:srgbClr val="0033CC"/>
                </a:solidFill>
                <a:latin typeface="Meiryo"/>
                <a:ea typeface="Meiryo"/>
              </a:rPr>
              <a:t>⅔: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34309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806402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</a:t>
                      </a:r>
                      <a:r>
                        <a:rPr lang="en-US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705600" y="4724400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/>
                <a:cs typeface="Arial"/>
              </a:rPr>
              <a:t>←</a:t>
            </a:r>
            <a:r>
              <a:rPr lang="en-US" sz="2000" b="1" dirty="0" smtClean="0">
                <a:solidFill>
                  <a:srgbClr val="7030A0"/>
                </a:solidFill>
              </a:rPr>
              <a:t>H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</a:rPr>
              <a:t> Out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707481" y="4724400"/>
          <a:ext cx="37290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6" name="Equation" r:id="rId3" imgW="3695400" imgH="380880" progId="Equation.DSMT4">
                  <p:embed/>
                </p:oleObj>
              </mc:Choice>
              <mc:Fallback>
                <p:oleObj name="Equation" r:id="rId3" imgW="36954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481" y="4724400"/>
                        <a:ext cx="37290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581400" y="4689764"/>
            <a:ext cx="2971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83449" y="5312834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816178"/>
              </p:ext>
            </p:extLst>
          </p:nvPr>
        </p:nvGraphicFramePr>
        <p:xfrm>
          <a:off x="2133600" y="5338294"/>
          <a:ext cx="1958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7" name="Equation" r:id="rId5" imgW="1968480" imgH="368280" progId="Equation.DSMT4">
                  <p:embed/>
                </p:oleObj>
              </mc:Choice>
              <mc:Fallback>
                <p:oleObj name="Equation" r:id="rId5" imgW="1968480" imgH="368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8294"/>
                        <a:ext cx="19589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466866"/>
              </p:ext>
            </p:extLst>
          </p:nvPr>
        </p:nvGraphicFramePr>
        <p:xfrm>
          <a:off x="4191000" y="5344644"/>
          <a:ext cx="2933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8" name="Equation" r:id="rId7" imgW="2946240" imgH="355320" progId="Equation.DSMT4">
                  <p:embed/>
                </p:oleObj>
              </mc:Choice>
              <mc:Fallback>
                <p:oleObj name="Equation" r:id="rId7" imgW="2946240" imgH="355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44644"/>
                        <a:ext cx="2933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014382" y="5262094"/>
            <a:ext cx="2148417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97501" y="5791200"/>
            <a:ext cx="73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: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35141"/>
              </p:ext>
            </p:extLst>
          </p:nvPr>
        </p:nvGraphicFramePr>
        <p:xfrm>
          <a:off x="2209800" y="5873087"/>
          <a:ext cx="1958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9" name="Equation" r:id="rId9" imgW="1968480" imgH="368280" progId="Equation.DSMT4">
                  <p:embed/>
                </p:oleObj>
              </mc:Choice>
              <mc:Fallback>
                <p:oleObj name="Equation" r:id="rId9" imgW="1968480" imgH="368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873087"/>
                        <a:ext cx="19589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31256"/>
              </p:ext>
            </p:extLst>
          </p:nvPr>
        </p:nvGraphicFramePr>
        <p:xfrm>
          <a:off x="4230688" y="5871934"/>
          <a:ext cx="284638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0" name="Equation" r:id="rId10" imgW="2857320" imgH="355320" progId="Equation.DSMT4">
                  <p:embed/>
                </p:oleObj>
              </mc:Choice>
              <mc:Fallback>
                <p:oleObj name="Equation" r:id="rId10" imgW="2857320" imgH="355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5871934"/>
                        <a:ext cx="2846387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5029200" y="5803382"/>
            <a:ext cx="2209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825836" y="4308764"/>
            <a:ext cx="1188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⅔F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A0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X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72770" y="5277620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/>
                <a:cs typeface="Arial"/>
              </a:rPr>
              <a:t>←</a:t>
            </a:r>
            <a:r>
              <a:rPr lang="en-US" sz="2000" b="1" dirty="0" smtClean="0">
                <a:solidFill>
                  <a:srgbClr val="7030A0"/>
                </a:solidFill>
              </a:rPr>
              <a:t>N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</a:rPr>
              <a:t> Out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4388" y="5825836"/>
            <a:ext cx="1418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/>
                <a:cs typeface="Arial"/>
              </a:rPr>
              <a:t>←</a:t>
            </a:r>
            <a:r>
              <a:rPr lang="en-US" sz="2000" b="1" dirty="0" smtClean="0">
                <a:solidFill>
                  <a:srgbClr val="7030A0"/>
                </a:solidFill>
              </a:rPr>
              <a:t>NH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b="1" dirty="0" smtClean="0">
                <a:solidFill>
                  <a:srgbClr val="7030A0"/>
                </a:solidFill>
              </a:rPr>
              <a:t> Out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81899" y="3165764"/>
            <a:ext cx="1293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F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-F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X</a:t>
            </a:r>
            <a:r>
              <a:rPr lang="en-US" sz="2000" baseline="-25000" dirty="0" smtClean="0">
                <a:latin typeface="Meiryo"/>
                <a:ea typeface="Meiryo"/>
              </a:rPr>
              <a:t>A</a:t>
            </a:r>
            <a:endParaRPr lang="en-US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346373" y="3546764"/>
            <a:ext cx="1795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F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-(⅓F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X</a:t>
            </a:r>
            <a:r>
              <a:rPr lang="en-US" sz="2000" baseline="-25000" dirty="0" smtClean="0">
                <a:latin typeface="Meiryo"/>
                <a:ea typeface="Meiryo"/>
              </a:rPr>
              <a:t>A</a:t>
            </a:r>
            <a:r>
              <a:rPr lang="en-US" sz="2000" dirty="0" smtClean="0">
                <a:latin typeface="Meiryo"/>
                <a:ea typeface="Meiryo"/>
              </a:rPr>
              <a:t>)</a:t>
            </a:r>
            <a:endParaRPr lang="en-US" sz="2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716984" y="3932899"/>
            <a:ext cx="1103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⅔F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X</a:t>
            </a:r>
            <a:r>
              <a:rPr lang="en-US" sz="2000" baseline="-25000" dirty="0" smtClean="0">
                <a:latin typeface="Meiryo"/>
                <a:ea typeface="Meiryo"/>
              </a:rPr>
              <a:t>A</a:t>
            </a:r>
            <a:endParaRPr lang="en-US" sz="2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7436425" y="4282726"/>
            <a:ext cx="1599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F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A0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(2-⅔X</a:t>
            </a:r>
            <a:r>
              <a:rPr lang="en-US" sz="2000" baseline="-25000" dirty="0" smtClean="0">
                <a:solidFill>
                  <a:schemeClr val="bg1"/>
                </a:solidFill>
                <a:latin typeface="Meiryo"/>
                <a:ea typeface="Meiryo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Meiryo"/>
                <a:ea typeface="Meiryo"/>
              </a:rPr>
              <a:t>)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8645" y="6238672"/>
            <a:ext cx="310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Add up the total change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422573" y="2133600"/>
            <a:ext cx="1254899" cy="1828800"/>
            <a:chOff x="7422573" y="2133600"/>
            <a:chExt cx="1254899" cy="1828800"/>
          </a:xfrm>
        </p:grpSpPr>
        <p:sp>
          <p:nvSpPr>
            <p:cNvPr id="35" name="Oval 34"/>
            <p:cNvSpPr/>
            <p:nvPr/>
          </p:nvSpPr>
          <p:spPr>
            <a:xfrm>
              <a:off x="7422573" y="3505200"/>
              <a:ext cx="381000" cy="457200"/>
            </a:xfrm>
            <a:prstGeom prst="ellipse">
              <a:avLst/>
            </a:prstGeom>
            <a:noFill/>
            <a:ln>
              <a:solidFill>
                <a:srgbClr val="FA06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7124700" y="2857500"/>
              <a:ext cx="1066800" cy="228600"/>
            </a:xfrm>
            <a:prstGeom prst="straightConnector1">
              <a:avLst/>
            </a:prstGeom>
            <a:ln w="28575">
              <a:solidFill>
                <a:srgbClr val="FA06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626928" y="2133600"/>
              <a:ext cx="1050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B0</a:t>
              </a:r>
              <a:r>
                <a:rPr lang="en-US" sz="2000" dirty="0" smtClean="0">
                  <a:solidFill>
                    <a:srgbClr val="FF0000"/>
                  </a:solidFill>
                </a:rPr>
                <a:t>=F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A0</a:t>
              </a:r>
              <a:endParaRPr lang="en-US" sz="20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29200" y="5844946"/>
            <a:ext cx="1078943" cy="762000"/>
            <a:chOff x="5029200" y="6096000"/>
            <a:chExt cx="1078943" cy="762000"/>
          </a:xfrm>
        </p:grpSpPr>
        <p:sp>
          <p:nvSpPr>
            <p:cNvPr id="40" name="Oval 39"/>
            <p:cNvSpPr/>
            <p:nvPr/>
          </p:nvSpPr>
          <p:spPr>
            <a:xfrm>
              <a:off x="5029200" y="6096000"/>
              <a:ext cx="457200" cy="457200"/>
            </a:xfrm>
            <a:prstGeom prst="ellipse">
              <a:avLst/>
            </a:prstGeom>
            <a:noFill/>
            <a:ln>
              <a:solidFill>
                <a:srgbClr val="FA06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stCxn id="40" idx="5"/>
              <a:endCxn id="43" idx="1"/>
            </p:cNvCxnSpPr>
            <p:nvPr/>
          </p:nvCxnSpPr>
          <p:spPr>
            <a:xfrm rot="16200000" flipH="1">
              <a:off x="5514277" y="6391413"/>
              <a:ext cx="171700" cy="361364"/>
            </a:xfrm>
            <a:prstGeom prst="straightConnector1">
              <a:avLst/>
            </a:prstGeom>
            <a:ln w="28575">
              <a:solidFill>
                <a:srgbClr val="FA06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80809" y="64578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803573" y="2831275"/>
            <a:ext cx="873899" cy="320040"/>
          </a:xfrm>
          <a:prstGeom prst="rect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575560" y="4685124"/>
            <a:ext cx="548640" cy="457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6580" y="4736275"/>
            <a:ext cx="5870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H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: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4465742" y="5348459"/>
            <a:ext cx="365760" cy="365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507675" y="5853940"/>
            <a:ext cx="365760" cy="365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 animBg="1"/>
      <p:bldP spid="29" grpId="0" animBg="1"/>
      <p:bldP spid="31" grpId="0" animBg="1"/>
      <p:bldP spid="24" grpId="0"/>
      <p:bldP spid="25" grpId="0"/>
      <p:bldP spid="26" grpId="0"/>
      <p:bldP spid="27" grpId="0"/>
      <p:bldP spid="28" grpId="0"/>
      <p:bldP spid="33" grpId="0"/>
      <p:bldP spid="34" grpId="0"/>
      <p:bldP spid="8" grpId="0" animBg="1"/>
      <p:bldP spid="9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31826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</a:t>
                      </a:r>
                      <a:r>
                        <a:rPr lang="en-US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-(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baseline="0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-⅔F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(2-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⅔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A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6200" y="3286026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</a:t>
            </a:r>
            <a:r>
              <a:rPr lang="en-US" sz="2000" dirty="0" smtClean="0">
                <a:latin typeface="Symbol" pitchFamily="18" charset="2"/>
              </a:rPr>
              <a:t>d, e, </a:t>
            </a:r>
            <a:r>
              <a:rPr lang="en-US" sz="2000" dirty="0" smtClean="0"/>
              <a:t>and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?  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59117"/>
              </p:ext>
            </p:extLst>
          </p:nvPr>
        </p:nvGraphicFramePr>
        <p:xfrm>
          <a:off x="152400" y="3733800"/>
          <a:ext cx="40195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1" name="Equation" r:id="rId3" imgW="4470120" imgH="609480" progId="Equation.DSMT4">
                  <p:embed/>
                </p:oleObj>
              </mc:Choice>
              <mc:Fallback>
                <p:oleObj name="Equation" r:id="rId3" imgW="44701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33800"/>
                        <a:ext cx="40195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378751" y="3807589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Meiryo"/>
                <a:ea typeface="Meiryo"/>
              </a:rPr>
              <a:t>⅔</a:t>
            </a:r>
            <a:endParaRPr lang="en-US" sz="2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414625" y="3807589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=-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endParaRPr lang="en-US" sz="20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168206" y="4155375"/>
            <a:ext cx="1213794" cy="40011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>
                <a:latin typeface="Symbol" pitchFamily="18" charset="2"/>
              </a:rPr>
              <a:t>d </a:t>
            </a:r>
            <a:r>
              <a:rPr lang="en-US" sz="2000" dirty="0" smtClean="0"/>
              <a:t>= -</a:t>
            </a:r>
            <a:r>
              <a:rPr lang="en-US" sz="2000" dirty="0" smtClean="0">
                <a:latin typeface="Meiryo"/>
                <a:ea typeface="Meiryo"/>
              </a:rPr>
              <a:t>⅔</a:t>
            </a:r>
            <a:endParaRPr lang="en-US" sz="2000" dirty="0" smtClean="0"/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78151"/>
              </p:ext>
            </p:extLst>
          </p:nvPr>
        </p:nvGraphicFramePr>
        <p:xfrm>
          <a:off x="625475" y="4813299"/>
          <a:ext cx="21066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2" name="Equation" r:id="rId5" imgW="2298600" imgH="698400" progId="Equation.DSMT4">
                  <p:embed/>
                </p:oleObj>
              </mc:Choice>
              <mc:Fallback>
                <p:oleObj name="Equation" r:id="rId5" imgW="2298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4813299"/>
                        <a:ext cx="210661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04929"/>
              </p:ext>
            </p:extLst>
          </p:nvPr>
        </p:nvGraphicFramePr>
        <p:xfrm>
          <a:off x="2890837" y="4813299"/>
          <a:ext cx="53387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3" name="Equation" r:id="rId7" imgW="5829120" imgH="698400" progId="Equation.DSMT4">
                  <p:embed/>
                </p:oleObj>
              </mc:Choice>
              <mc:Fallback>
                <p:oleObj name="Equation" r:id="rId7" imgW="58291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7" y="4813299"/>
                        <a:ext cx="533876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81000" y="5906535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endParaRPr lang="en-US" sz="2000" dirty="0" smtClean="0"/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047238"/>
              </p:ext>
            </p:extLst>
          </p:nvPr>
        </p:nvGraphicFramePr>
        <p:xfrm>
          <a:off x="3827319" y="5804418"/>
          <a:ext cx="11985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4" name="Equation" r:id="rId9" imgW="1307880" imgH="609480" progId="Equation.DSMT4">
                  <p:embed/>
                </p:oleObj>
              </mc:Choice>
              <mc:Fallback>
                <p:oleObj name="Equation" r:id="rId9" imgW="1307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319" y="5804418"/>
                        <a:ext cx="119856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97427" y="4419600"/>
            <a:ext cx="3597460" cy="1363395"/>
            <a:chOff x="197427" y="4689764"/>
            <a:chExt cx="3597460" cy="1363395"/>
          </a:xfrm>
        </p:grpSpPr>
        <p:sp>
          <p:nvSpPr>
            <p:cNvPr id="41" name="TextBox 40"/>
            <p:cNvSpPr txBox="1"/>
            <p:nvPr/>
          </p:nvSpPr>
          <p:spPr>
            <a:xfrm>
              <a:off x="197427" y="4689764"/>
              <a:ext cx="3597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</a:rPr>
                <a:t>change in total # moles at X</a:t>
              </a:r>
              <a:r>
                <a:rPr lang="en-US" b="1" baseline="-25000" dirty="0" smtClean="0">
                  <a:solidFill>
                    <a:srgbClr val="006600"/>
                  </a:solidFill>
                </a:rPr>
                <a:t>A</a:t>
              </a:r>
              <a:r>
                <a:rPr lang="en-US" b="1" dirty="0" smtClean="0">
                  <a:solidFill>
                    <a:srgbClr val="006600"/>
                  </a:solidFill>
                </a:rPr>
                <a:t>=1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990600" y="5081155"/>
              <a:ext cx="990600" cy="274320"/>
            </a:xfrm>
            <a:prstGeom prst="roundRect">
              <a:avLst/>
            </a:prstGeom>
            <a:noFill/>
            <a:ln>
              <a:solidFill>
                <a:srgbClr val="0066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990600" y="5410200"/>
              <a:ext cx="990600" cy="304800"/>
            </a:xfrm>
            <a:prstGeom prst="roundRect">
              <a:avLst/>
            </a:prstGeom>
            <a:noFill/>
            <a:ln>
              <a:solidFill>
                <a:srgbClr val="0066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01883" y="5683827"/>
              <a:ext cx="1860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6600"/>
                  </a:solidFill>
                </a:rPr>
                <a:t>total moles fed</a:t>
              </a:r>
            </a:p>
          </p:txBody>
        </p:sp>
      </p:grpSp>
      <p:graphicFrame>
        <p:nvGraphicFramePr>
          <p:cNvPr id="338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661038"/>
              </p:ext>
            </p:extLst>
          </p:nvPr>
        </p:nvGraphicFramePr>
        <p:xfrm>
          <a:off x="5200650" y="5781675"/>
          <a:ext cx="31051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5" name="Equation" r:id="rId11" imgW="3390840" imgH="660240" progId="Equation.DSMT4">
                  <p:embed/>
                </p:oleObj>
              </mc:Choice>
              <mc:Fallback>
                <p:oleObj name="Equation" r:id="rId11" imgW="33908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5781675"/>
                        <a:ext cx="31051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72500" y="5745480"/>
            <a:ext cx="731520" cy="64008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03911"/>
              </p:ext>
            </p:extLst>
          </p:nvPr>
        </p:nvGraphicFramePr>
        <p:xfrm>
          <a:off x="6477000" y="3451915"/>
          <a:ext cx="24653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26" name="Equation" r:id="rId13" imgW="2743200" imgH="609480" progId="Equation.DSMT4">
                  <p:embed/>
                </p:oleObj>
              </mc:Choice>
              <mc:Fallback>
                <p:oleObj name="Equation" r:id="rId13" imgW="2743200" imgH="609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451915"/>
                        <a:ext cx="246538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1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 animBg="1"/>
      <p:bldP spid="40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31826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</a:t>
                      </a:r>
                      <a:r>
                        <a:rPr lang="en-US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-(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baseline="0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-⅔F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(2-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⅔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A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6200" y="3286026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</a:t>
            </a:r>
            <a:r>
              <a:rPr lang="en-US" sz="2000" dirty="0" smtClean="0">
                <a:latin typeface="Symbol" pitchFamily="18" charset="2"/>
              </a:rPr>
              <a:t>d, e, </a:t>
            </a:r>
            <a:r>
              <a:rPr lang="en-US" sz="2000" dirty="0" smtClean="0"/>
              <a:t>and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?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0" y="3286026"/>
            <a:ext cx="957313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 </a:t>
            </a:r>
            <a:r>
              <a:rPr lang="en-US" sz="2000" dirty="0" smtClean="0"/>
              <a:t>= -</a:t>
            </a:r>
            <a:r>
              <a:rPr lang="en-US" sz="2000" dirty="0" smtClean="0">
                <a:latin typeface="Meiryo"/>
                <a:ea typeface="Meiryo"/>
              </a:rPr>
              <a:t>⅔</a:t>
            </a:r>
            <a:endParaRPr lang="en-US" sz="2000" dirty="0" smtClean="0"/>
          </a:p>
        </p:txBody>
      </p:sp>
      <p:graphicFrame>
        <p:nvGraphicFramePr>
          <p:cNvPr id="34823" name="Object 12"/>
          <p:cNvGraphicFramePr>
            <a:graphicFrameLocks noChangeAspect="1"/>
          </p:cNvGraphicFramePr>
          <p:nvPr/>
        </p:nvGraphicFramePr>
        <p:xfrm>
          <a:off x="4288656" y="3286991"/>
          <a:ext cx="838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4" name="Equation" r:id="rId4" imgW="914400" imgH="609480" progId="Equation.DSMT4">
                  <p:embed/>
                </p:oleObj>
              </mc:Choice>
              <mc:Fallback>
                <p:oleObj name="Equation" r:id="rId4" imgW="914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656" y="3286991"/>
                        <a:ext cx="838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12"/>
          <p:cNvGraphicFramePr>
            <a:graphicFrameLocks noChangeAspect="1"/>
          </p:cNvGraphicFramePr>
          <p:nvPr/>
        </p:nvGraphicFramePr>
        <p:xfrm>
          <a:off x="5410200" y="3286991"/>
          <a:ext cx="7207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5" name="Equation" r:id="rId6" imgW="787320" imgH="609480" progId="Equation.DSMT4">
                  <p:embed/>
                </p:oleObj>
              </mc:Choice>
              <mc:Fallback>
                <p:oleObj name="Equation" r:id="rId6" imgW="7873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86991"/>
                        <a:ext cx="72072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02395"/>
              </p:ext>
            </p:extLst>
          </p:nvPr>
        </p:nvGraphicFramePr>
        <p:xfrm>
          <a:off x="5561051" y="5083175"/>
          <a:ext cx="3517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6" name="Equation" r:id="rId8" imgW="3517560" imgH="622080" progId="Equation.DSMT4">
                  <p:embed/>
                </p:oleObj>
              </mc:Choice>
              <mc:Fallback>
                <p:oleObj name="Equation" r:id="rId8" imgW="35175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51" y="5083175"/>
                        <a:ext cx="3517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47591"/>
              </p:ext>
            </p:extLst>
          </p:nvPr>
        </p:nvGraphicFramePr>
        <p:xfrm>
          <a:off x="844550" y="4706175"/>
          <a:ext cx="1409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7" name="Equation" r:id="rId10" imgW="1409400" imgH="330120" progId="Equation.DSMT4">
                  <p:embed/>
                </p:oleObj>
              </mc:Choice>
              <mc:Fallback>
                <p:oleObj name="Equation" r:id="rId10" imgW="1409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706175"/>
                        <a:ext cx="1409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700914"/>
              </p:ext>
            </p:extLst>
          </p:nvPr>
        </p:nvGraphicFramePr>
        <p:xfrm>
          <a:off x="4249573" y="5083797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8" name="Equation" r:id="rId12" imgW="1371600" imgH="609480" progId="Equation.DSMT4">
                  <p:embed/>
                </p:oleObj>
              </mc:Choice>
              <mc:Fallback>
                <p:oleObj name="Equation" r:id="rId12" imgW="1371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573" y="5083797"/>
                        <a:ext cx="137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4247" y="5236197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are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in the feed: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endParaRPr lang="en-US" sz="2000" dirty="0" smtClean="0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411955"/>
              </p:ext>
            </p:extLst>
          </p:nvPr>
        </p:nvGraphicFramePr>
        <p:xfrm>
          <a:off x="1060942" y="3814631"/>
          <a:ext cx="3098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9" name="Equation" r:id="rId14" imgW="3098520" imgH="698400" progId="Equation.DSMT4">
                  <p:embed/>
                </p:oleObj>
              </mc:Choice>
              <mc:Fallback>
                <p:oleObj name="Equation" r:id="rId14" imgW="30985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942" y="3814631"/>
                        <a:ext cx="3098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235942" y="3814631"/>
            <a:ext cx="232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Don’t have F</a:t>
            </a:r>
            <a:r>
              <a:rPr lang="en-US" b="1" baseline="-25000" dirty="0" smtClean="0">
                <a:solidFill>
                  <a:srgbClr val="C00000"/>
                </a:solidFill>
              </a:rPr>
              <a:t>A0</a:t>
            </a:r>
            <a:r>
              <a:rPr lang="en-US" b="1" dirty="0" smtClean="0">
                <a:solidFill>
                  <a:srgbClr val="C00000"/>
                </a:solidFill>
              </a:rPr>
              <a:t> or </a:t>
            </a:r>
            <a:r>
              <a:rPr lang="en-US" b="1" dirty="0" smtClean="0">
                <a:solidFill>
                  <a:srgbClr val="C00000"/>
                </a:solidFill>
                <a:latin typeface="Symbol" pitchFamily="18" charset="2"/>
              </a:rPr>
              <a:t>u</a:t>
            </a:r>
            <a:r>
              <a:rPr lang="en-US" b="1" baseline="-25000" dirty="0" smtClean="0">
                <a:solidFill>
                  <a:srgbClr val="C00000"/>
                </a:solidFill>
              </a:rPr>
              <a:t>0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35942" y="4131099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Do have P &amp; T</a:t>
            </a:r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752705"/>
              </p:ext>
            </p:extLst>
          </p:nvPr>
        </p:nvGraphicFramePr>
        <p:xfrm>
          <a:off x="2319338" y="4510913"/>
          <a:ext cx="215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0" name="Equation" r:id="rId16" imgW="2158920" imgH="622080" progId="Equation.DSMT4">
                  <p:embed/>
                </p:oleObj>
              </mc:Choice>
              <mc:Fallback>
                <p:oleObj name="Equation" r:id="rId16" imgW="21589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510913"/>
                        <a:ext cx="2159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572000" y="4629249"/>
            <a:ext cx="429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This is C</a:t>
            </a:r>
            <a:r>
              <a:rPr lang="en-US" b="1" baseline="-25000" dirty="0" smtClean="0">
                <a:solidFill>
                  <a:srgbClr val="0033CC"/>
                </a:solidFill>
              </a:rPr>
              <a:t>T0</a:t>
            </a:r>
            <a:r>
              <a:rPr lang="en-US" b="1" dirty="0" smtClean="0">
                <a:solidFill>
                  <a:srgbClr val="0033CC"/>
                </a:solidFill>
              </a:rPr>
              <a:t>! How is N</a:t>
            </a:r>
            <a:r>
              <a:rPr lang="en-US" b="1" baseline="-25000" dirty="0" smtClean="0">
                <a:solidFill>
                  <a:srgbClr val="0033CC"/>
                </a:solidFill>
              </a:rPr>
              <a:t>A0</a:t>
            </a:r>
            <a:r>
              <a:rPr lang="en-US" b="1" dirty="0" smtClean="0">
                <a:solidFill>
                  <a:srgbClr val="0033CC"/>
                </a:solidFill>
              </a:rPr>
              <a:t> related to N</a:t>
            </a:r>
            <a:r>
              <a:rPr lang="en-US" b="1" baseline="-25000" dirty="0" smtClean="0">
                <a:solidFill>
                  <a:srgbClr val="0033CC"/>
                </a:solidFill>
              </a:rPr>
              <a:t>T0</a:t>
            </a:r>
            <a:r>
              <a:rPr lang="en-US" b="1" dirty="0" smtClean="0">
                <a:solidFill>
                  <a:srgbClr val="0033CC"/>
                </a:solidFill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5139" y="5842661"/>
            <a:ext cx="3507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P= 16.4 </a:t>
            </a:r>
            <a:r>
              <a:rPr lang="en-US" sz="2000" dirty="0" err="1" smtClean="0"/>
              <a:t>atm</a:t>
            </a:r>
            <a:r>
              <a:rPr lang="en-US" sz="2000" dirty="0" smtClean="0"/>
              <a:t>; T=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/>
              <a:t>C=500K</a:t>
            </a:r>
          </a:p>
          <a:p>
            <a:pPr algn="r"/>
            <a:r>
              <a:rPr lang="en-US" sz="2000" dirty="0" smtClean="0">
                <a:solidFill>
                  <a:srgbClr val="0033CC"/>
                </a:solidFill>
              </a:rPr>
              <a:t>Plug in:</a:t>
            </a:r>
          </a:p>
        </p:txBody>
      </p:sp>
      <p:graphicFrame>
        <p:nvGraphicFramePr>
          <p:cNvPr id="348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472060"/>
              </p:ext>
            </p:extLst>
          </p:nvPr>
        </p:nvGraphicFramePr>
        <p:xfrm>
          <a:off x="3968687" y="5761800"/>
          <a:ext cx="497046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1" name="Equation" r:id="rId18" imgW="5524200" imgH="990360" progId="Equation.DSMT4">
                  <p:embed/>
                </p:oleObj>
              </mc:Choice>
              <mc:Fallback>
                <p:oleObj name="Equation" r:id="rId18" imgW="552420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687" y="5761800"/>
                        <a:ext cx="497046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6023016" y="4131306"/>
            <a:ext cx="2188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Relate P&amp;T to C</a:t>
            </a:r>
            <a:r>
              <a:rPr lang="en-US" b="1" baseline="-25000" dirty="0" smtClean="0">
                <a:solidFill>
                  <a:srgbClr val="0033CC"/>
                </a:solidFill>
              </a:rPr>
              <a:t>A0</a:t>
            </a:r>
            <a:r>
              <a:rPr lang="en-US" b="1" dirty="0" smtClean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7600" y="5759536"/>
            <a:ext cx="1554480" cy="640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040352" y="5666386"/>
            <a:ext cx="9144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16204" y="5666601"/>
            <a:ext cx="371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FF0000"/>
                </a:solidFill>
              </a:rPr>
              <a:t>W</a:t>
            </a:r>
            <a:r>
              <a:rPr lang="en-US" sz="1200" b="1" dirty="0" smtClean="0">
                <a:solidFill>
                  <a:srgbClr val="FF0000"/>
                </a:solidFill>
              </a:rPr>
              <a:t>e divided by P 2 instead of multiplying it by 0.5</a:t>
            </a:r>
          </a:p>
        </p:txBody>
      </p:sp>
    </p:spTree>
    <p:extLst>
      <p:ext uri="{BB962C8B-B14F-4D97-AF65-F5344CB8AC3E}">
        <p14:creationId xmlns:p14="http://schemas.microsoft.com/office/powerpoint/2010/main" val="399802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3" grpId="0"/>
      <p:bldP spid="35" grpId="0"/>
      <p:bldP spid="39" grpId="0"/>
      <p:bldP spid="2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572000" y="4395868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ideal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formation of ammonia is to be carried out isothermally at 227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 and with a p</a:t>
            </a:r>
            <a:r>
              <a:rPr lang="en-US" sz="2000" dirty="0" smtClean="0"/>
              <a:t>ressure of 16.4 atm.  This is an isobaric (constant pressure) flow system with </a:t>
            </a:r>
            <a:r>
              <a:rPr lang="en-US" sz="2000" dirty="0" err="1" smtClean="0"/>
              <a:t>equimolar</a:t>
            </a:r>
            <a:r>
              <a:rPr lang="en-US" sz="2000" dirty="0" smtClean="0"/>
              <a:t> feeds of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&amp;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 Assume the gas mixture behaves like an ideal gas.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  </a:t>
            </a:r>
            <a:r>
              <a:rPr lang="en-US" sz="2000" dirty="0" smtClean="0"/>
              <a:t>+ </a:t>
            </a:r>
            <a:r>
              <a:rPr lang="en-US" sz="2000" dirty="0" smtClean="0">
                <a:latin typeface="Meiryo"/>
                <a:ea typeface="Meiryo"/>
              </a:rPr>
              <a:t>⅓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⅔</a:t>
            </a:r>
            <a:r>
              <a:rPr lang="en-US" sz="2000" dirty="0" smtClean="0">
                <a:latin typeface="Arial"/>
                <a:cs typeface="Arial"/>
              </a:rPr>
              <a:t>NH</a:t>
            </a:r>
            <a:r>
              <a:rPr lang="en-US" sz="2000" baseline="-25000" dirty="0" smtClean="0">
                <a:latin typeface="Arial"/>
                <a:cs typeface="Arial"/>
              </a:rPr>
              <a:t>3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31826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B0</a:t>
                      </a:r>
                      <a:r>
                        <a:rPr lang="en-US" baseline="0" dirty="0" smtClean="0"/>
                        <a:t>=F</a:t>
                      </a:r>
                      <a:r>
                        <a:rPr lang="en-US" baseline="-25000" dirty="0" smtClean="0"/>
                        <a:t>A0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</a:t>
                      </a:r>
                      <a:r>
                        <a:rPr lang="en-US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-(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⅓</a:t>
                      </a:r>
                      <a:r>
                        <a:rPr lang="en-US" baseline="0" dirty="0" smtClean="0"/>
                        <a:t>F</a:t>
                      </a:r>
                      <a:r>
                        <a:rPr lang="en-US" baseline="-25000" dirty="0" smtClean="0"/>
                        <a:t>A0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eiryo"/>
                          <a:ea typeface="Meiryo"/>
                        </a:rPr>
                        <a:t>⅔F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aseline="0" dirty="0" smtClean="0"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aseline="-25000" dirty="0" smtClean="0">
                          <a:latin typeface="Meiryo"/>
                          <a:ea typeface="Meiryo"/>
                        </a:rPr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-⅔F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</a:rPr>
                        <a:t>A0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(2-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Meiryo"/>
                          <a:ea typeface="Meiryo"/>
                        </a:rPr>
                        <a:t>⅔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X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A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+mn-lt"/>
                          <a:ea typeface="Meiryo"/>
                        </a:rPr>
                        <a:t>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6200" y="3286026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the concentrations of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and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when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60% consumed?</a:t>
            </a: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68694"/>
              </p:ext>
            </p:extLst>
          </p:nvPr>
        </p:nvGraphicFramePr>
        <p:xfrm>
          <a:off x="425450" y="3800475"/>
          <a:ext cx="401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8" name="Equation" r:id="rId3" imgW="4012920" imgH="761760" progId="Equation.DSMT4">
                  <p:embed/>
                </p:oleObj>
              </mc:Choice>
              <mc:Fallback>
                <p:oleObj name="Equation" r:id="rId3" imgW="40129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800475"/>
                        <a:ext cx="4013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2484120" y="3984388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454826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017520" y="3984388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454826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611880" y="3973997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33799" y="453787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5800" y="3710068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isothermal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0529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isobaric</a:t>
            </a:r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662116"/>
              </p:ext>
            </p:extLst>
          </p:nvPr>
        </p:nvGraphicFramePr>
        <p:xfrm>
          <a:off x="5765800" y="3870325"/>
          <a:ext cx="2565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9" name="Equation" r:id="rId5" imgW="2565360" imgH="736560" progId="Equation.DSMT4">
                  <p:embed/>
                </p:oleObj>
              </mc:Choice>
              <mc:Fallback>
                <p:oleObj name="Equation" r:id="rId5" imgW="2565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3870325"/>
                        <a:ext cx="2565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76200" y="4948061"/>
            <a:ext cx="5223769" cy="619991"/>
            <a:chOff x="152400" y="4800600"/>
            <a:chExt cx="5223769" cy="619991"/>
          </a:xfrm>
        </p:grpSpPr>
        <p:graphicFrame>
          <p:nvGraphicFramePr>
            <p:cNvPr id="34823" name="Object 12"/>
            <p:cNvGraphicFramePr>
              <a:graphicFrameLocks noChangeAspect="1"/>
            </p:cNvGraphicFramePr>
            <p:nvPr/>
          </p:nvGraphicFramePr>
          <p:xfrm>
            <a:off x="152400" y="4953000"/>
            <a:ext cx="942975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60" name="Equation" r:id="rId7" imgW="1028520" imgH="330120" progId="Equation.DSMT4">
                    <p:embed/>
                  </p:oleObj>
                </mc:Choice>
                <mc:Fallback>
                  <p:oleObj name="Equation" r:id="rId7" imgW="102852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4953000"/>
                          <a:ext cx="942975" cy="303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4" name="Object 12"/>
            <p:cNvGraphicFramePr>
              <a:graphicFrameLocks noChangeAspect="1"/>
            </p:cNvGraphicFramePr>
            <p:nvPr/>
          </p:nvGraphicFramePr>
          <p:xfrm>
            <a:off x="1219200" y="4800600"/>
            <a:ext cx="720725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61" name="Equation" r:id="rId9" imgW="787320" imgH="609480" progId="Equation.DSMT4">
                    <p:embed/>
                  </p:oleObj>
                </mc:Choice>
                <mc:Fallback>
                  <p:oleObj name="Equation" r:id="rId9" imgW="78732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4800600"/>
                          <a:ext cx="720725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1" name="Object 11"/>
            <p:cNvGraphicFramePr>
              <a:graphicFrameLocks noChangeAspect="1"/>
            </p:cNvGraphicFramePr>
            <p:nvPr/>
          </p:nvGraphicFramePr>
          <p:xfrm>
            <a:off x="2133600" y="4810991"/>
            <a:ext cx="22860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62" name="Equation" r:id="rId11" imgW="2286000" imgH="609480" progId="Equation.DSMT4">
                    <p:embed/>
                  </p:oleObj>
                </mc:Choice>
                <mc:Fallback>
                  <p:oleObj name="Equation" r:id="rId11" imgW="228600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4810991"/>
                          <a:ext cx="22860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4495800" y="4897582"/>
              <a:ext cx="880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C0</a:t>
              </a:r>
              <a:r>
                <a:rPr lang="en-US" sz="2000" dirty="0" smtClean="0"/>
                <a:t>=0</a:t>
              </a:r>
            </a:p>
          </p:txBody>
        </p:sp>
      </p:grpSp>
      <p:graphicFrame>
        <p:nvGraphicFramePr>
          <p:cNvPr id="358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07831"/>
              </p:ext>
            </p:extLst>
          </p:nvPr>
        </p:nvGraphicFramePr>
        <p:xfrm>
          <a:off x="246063" y="5800725"/>
          <a:ext cx="4318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3" name="Equation" r:id="rId13" imgW="4317840" imgH="723600" progId="Equation.DSMT4">
                  <p:embed/>
                </p:oleObj>
              </mc:Choice>
              <mc:Fallback>
                <p:oleObj name="Equation" r:id="rId13" imgW="431784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800725"/>
                        <a:ext cx="4318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69002"/>
              </p:ext>
            </p:extLst>
          </p:nvPr>
        </p:nvGraphicFramePr>
        <p:xfrm>
          <a:off x="5384800" y="4924425"/>
          <a:ext cx="3695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4" name="Equation" r:id="rId15" imgW="3695400" imgH="723600" progId="Equation.DSMT4">
                  <p:embed/>
                </p:oleObj>
              </mc:Choice>
              <mc:Fallback>
                <p:oleObj name="Equation" r:id="rId15" imgW="36954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4924425"/>
                        <a:ext cx="3695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541912"/>
              </p:ext>
            </p:extLst>
          </p:nvPr>
        </p:nvGraphicFramePr>
        <p:xfrm>
          <a:off x="4795838" y="5800725"/>
          <a:ext cx="4102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5" name="Equation" r:id="rId17" imgW="4101840" imgH="723600" progId="Equation.DSMT4">
                  <p:embed/>
                </p:oleObj>
              </mc:Choice>
              <mc:Fallback>
                <p:oleObj name="Equation" r:id="rId17" imgW="410184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5800725"/>
                        <a:ext cx="4102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55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8" grpId="0"/>
      <p:bldP spid="20" grpId="0"/>
      <p:bldP spid="22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 reversible reaction is carried out in a CSTR.  What is the CSTR volume when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=0.9,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=2 mol/m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=2 mol/min, and there is no product in the feed stream?</a:t>
            </a:r>
            <a:endParaRPr lang="en-US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990600"/>
          <a:ext cx="18827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2" name="Equation" r:id="rId3" imgW="1879560" imgH="609480" progId="Equation.DSMT4">
                  <p:embed/>
                </p:oleObj>
              </mc:Choice>
              <mc:Fallback>
                <p:oleObj name="Equation" r:id="rId3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188277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6200" y="76200"/>
            <a:ext cx="2511255" cy="1664827"/>
            <a:chOff x="372150" y="2153521"/>
            <a:chExt cx="2511255" cy="1664827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742209" y="3639914"/>
              <a:ext cx="365760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2150" y="2153521"/>
              <a:ext cx="2511255" cy="1664827"/>
              <a:chOff x="2799917" y="1673089"/>
              <a:chExt cx="2511255" cy="1066284"/>
            </a:xfrm>
          </p:grpSpPr>
          <p:grpSp>
            <p:nvGrpSpPr>
              <p:cNvPr id="29" name="Group 25"/>
              <p:cNvGrpSpPr>
                <a:grpSpLocks/>
              </p:cNvGrpSpPr>
              <p:nvPr/>
            </p:nvGrpSpPr>
            <p:grpSpPr bwMode="auto">
              <a:xfrm>
                <a:off x="3200400" y="1710672"/>
                <a:ext cx="971117" cy="987305"/>
                <a:chOff x="3708400" y="3667587"/>
                <a:chExt cx="971117" cy="1110720"/>
              </a:xfrm>
            </p:grpSpPr>
            <p:sp>
              <p:nvSpPr>
                <p:cNvPr id="33" name="Line 5"/>
                <p:cNvSpPr>
                  <a:spLocks noChangeShapeType="1"/>
                </p:cNvSpPr>
                <p:nvPr/>
              </p:nvSpPr>
              <p:spPr bwMode="auto">
                <a:xfrm>
                  <a:off x="4189845" y="3667587"/>
                  <a:ext cx="0" cy="856517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4" name="Oval 6"/>
                <p:cNvSpPr>
                  <a:spLocks noChangeArrowheads="1"/>
                </p:cNvSpPr>
                <p:nvPr/>
              </p:nvSpPr>
              <p:spPr bwMode="auto">
                <a:xfrm>
                  <a:off x="4189845" y="4448877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5" name="Oval 7"/>
                <p:cNvSpPr>
                  <a:spLocks noChangeArrowheads="1"/>
                </p:cNvSpPr>
                <p:nvPr/>
              </p:nvSpPr>
              <p:spPr bwMode="auto">
                <a:xfrm>
                  <a:off x="3808845" y="4448877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6" name="Freeform 8"/>
                <p:cNvSpPr>
                  <a:spLocks/>
                </p:cNvSpPr>
                <p:nvPr/>
              </p:nvSpPr>
              <p:spPr bwMode="auto">
                <a:xfrm>
                  <a:off x="3708400" y="4181683"/>
                  <a:ext cx="969264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32" name="Rectangle 4"/>
                <p:cNvSpPr>
                  <a:spLocks noChangeArrowheads="1"/>
                </p:cNvSpPr>
                <p:nvPr/>
              </p:nvSpPr>
              <p:spPr bwMode="auto">
                <a:xfrm>
                  <a:off x="3708400" y="3994070"/>
                  <a:ext cx="971117" cy="784237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 u="none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2799917" y="1673089"/>
                <a:ext cx="356188" cy="25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07490" y="2483112"/>
                <a:ext cx="803682" cy="25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 + B</a:t>
                </a:r>
                <a:endParaRPr lang="en-US" sz="2000" dirty="0"/>
              </a:p>
            </p:txBody>
          </p:sp>
        </p:grpSp>
        <p:grpSp>
          <p:nvGrpSpPr>
            <p:cNvPr id="23" name="Group 54"/>
            <p:cNvGrpSpPr/>
            <p:nvPr/>
          </p:nvGrpSpPr>
          <p:grpSpPr>
            <a:xfrm>
              <a:off x="697733" y="2382121"/>
              <a:ext cx="457200" cy="548640"/>
              <a:chOff x="2912303" y="1086721"/>
              <a:chExt cx="640079" cy="548640"/>
            </a:xfrm>
          </p:grpSpPr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 flipV="1">
                <a:off x="2912303" y="1086721"/>
                <a:ext cx="640079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28" name="Line 10"/>
              <p:cNvSpPr>
                <a:spLocks noChangeShapeType="1"/>
              </p:cNvSpPr>
              <p:nvPr/>
            </p:nvSpPr>
            <p:spPr bwMode="auto">
              <a:xfrm>
                <a:off x="3545378" y="1086721"/>
                <a:ext cx="0" cy="54864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</p:grp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724400" y="991393"/>
          <a:ext cx="205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3" name="Equation" r:id="rId5" imgW="2057400" imgH="406080" progId="Equation.DSMT4">
                  <p:embed/>
                </p:oleObj>
              </mc:Choice>
              <mc:Fallback>
                <p:oleObj name="Equation" r:id="rId5" imgW="2057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91393"/>
                        <a:ext cx="2057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010400" y="800893"/>
          <a:ext cx="1828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4" name="Equation" r:id="rId7" imgW="1828800" imgH="330120" progId="Equation.DSMT4">
                  <p:embed/>
                </p:oleObj>
              </mc:Choice>
              <mc:Fallback>
                <p:oleObj name="Equation" r:id="rId7" imgW="1828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800893"/>
                        <a:ext cx="1828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061200" y="1193800"/>
          <a:ext cx="1397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5" name="Equation" r:id="rId9" imgW="1396800" imgH="406080" progId="Equation.DSMT4">
                  <p:embed/>
                </p:oleObj>
              </mc:Choice>
              <mc:Fallback>
                <p:oleObj name="Equation" r:id="rId9" imgW="1396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1193800"/>
                        <a:ext cx="1397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0" y="17495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Check if X</a:t>
            </a:r>
            <a:r>
              <a:rPr lang="en-US" baseline="-25000" dirty="0" smtClean="0">
                <a:solidFill>
                  <a:srgbClr val="0033CC"/>
                </a:solidFill>
              </a:rPr>
              <a:t>A</a:t>
            </a:r>
            <a:r>
              <a:rPr lang="en-US" dirty="0" smtClean="0">
                <a:solidFill>
                  <a:srgbClr val="0033CC"/>
                </a:solidFill>
              </a:rPr>
              <a:t>=0.9 is obtainable by determining X</a:t>
            </a:r>
            <a:r>
              <a:rPr lang="en-US" baseline="-25000" dirty="0" smtClean="0">
                <a:solidFill>
                  <a:srgbClr val="0033CC"/>
                </a:solidFill>
              </a:rPr>
              <a:t>A</a:t>
            </a:r>
            <a:r>
              <a:rPr lang="en-US" dirty="0" smtClean="0">
                <a:solidFill>
                  <a:srgbClr val="0033CC"/>
                </a:solidFill>
              </a:rPr>
              <a:t> when the </a:t>
            </a:r>
            <a:r>
              <a:rPr lang="en-US" dirty="0" err="1" smtClean="0">
                <a:solidFill>
                  <a:srgbClr val="0033CC"/>
                </a:solidFill>
              </a:rPr>
              <a:t>rxn</a:t>
            </a:r>
            <a:r>
              <a:rPr lang="en-US" dirty="0" smtClean="0">
                <a:solidFill>
                  <a:srgbClr val="0033CC"/>
                </a:solidFill>
              </a:rPr>
              <a:t> is at equilibrium (-</a:t>
            </a:r>
            <a:r>
              <a:rPr lang="en-US" dirty="0" err="1" smtClean="0">
                <a:solidFill>
                  <a:srgbClr val="0033CC"/>
                </a:solidFill>
              </a:rPr>
              <a:t>r</a:t>
            </a:r>
            <a:r>
              <a:rPr lang="en-US" baseline="-25000" dirty="0" err="1" smtClean="0">
                <a:solidFill>
                  <a:srgbClr val="0033CC"/>
                </a:solidFill>
              </a:rPr>
              <a:t>Ae</a:t>
            </a:r>
            <a:r>
              <a:rPr lang="en-US" dirty="0" smtClean="0">
                <a:solidFill>
                  <a:srgbClr val="0033CC"/>
                </a:solidFill>
              </a:rPr>
              <a:t>=0):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95959"/>
              </p:ext>
            </p:extLst>
          </p:nvPr>
        </p:nvGraphicFramePr>
        <p:xfrm>
          <a:off x="5969000" y="2170579"/>
          <a:ext cx="1651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6" name="Equation" r:id="rId11" imgW="1650960" imgH="406080" progId="Equation.DSMT4">
                  <p:embed/>
                </p:oleObj>
              </mc:Choice>
              <mc:Fallback>
                <p:oleObj name="Equation" r:id="rId11" imgW="1650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170579"/>
                        <a:ext cx="1651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96"/>
          <p:cNvGrpSpPr/>
          <p:nvPr/>
        </p:nvGrpSpPr>
        <p:grpSpPr>
          <a:xfrm>
            <a:off x="4434699" y="2164080"/>
            <a:ext cx="1447800" cy="369332"/>
            <a:chOff x="4434699" y="2254101"/>
            <a:chExt cx="1447800" cy="369332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4434699" y="2590074"/>
              <a:ext cx="1447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21200" y="2254101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</a:rPr>
                <a:t>Rearrange</a:t>
              </a:r>
              <a:endParaRPr lang="en-US" dirty="0">
                <a:solidFill>
                  <a:srgbClr val="0033CC"/>
                </a:solidFill>
              </a:endParaRPr>
            </a:p>
          </p:txBody>
        </p:sp>
      </p:grp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71910"/>
              </p:ext>
            </p:extLst>
          </p:nvPr>
        </p:nvGraphicFramePr>
        <p:xfrm>
          <a:off x="1524000" y="2170579"/>
          <a:ext cx="279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7" name="Equation" r:id="rId13" imgW="2793960" imgH="406080" progId="Equation.DSMT4">
                  <p:embed/>
                </p:oleObj>
              </mc:Choice>
              <mc:Fallback>
                <p:oleObj name="Equation" r:id="rId13" imgW="2793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70579"/>
                        <a:ext cx="2794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759671"/>
              </p:ext>
            </p:extLst>
          </p:nvPr>
        </p:nvGraphicFramePr>
        <p:xfrm>
          <a:off x="3822700" y="2686368"/>
          <a:ext cx="5245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8" name="Equation" r:id="rId15" imgW="5244840" imgH="355320" progId="Equation.DSMT4">
                  <p:embed/>
                </p:oleObj>
              </mc:Choice>
              <mc:Fallback>
                <p:oleObj name="Equation" r:id="rId15" imgW="52448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2686368"/>
                        <a:ext cx="5245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102792" y="2667935"/>
            <a:ext cx="378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Put 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Ae</a:t>
            </a:r>
            <a:r>
              <a:rPr lang="en-US" sz="2000" dirty="0" smtClean="0">
                <a:solidFill>
                  <a:srgbClr val="0033CC"/>
                </a:solidFill>
              </a:rPr>
              <a:t> and 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Be</a:t>
            </a:r>
            <a:r>
              <a:rPr lang="en-US" sz="2000" dirty="0" smtClean="0">
                <a:solidFill>
                  <a:srgbClr val="0033CC"/>
                </a:solidFill>
              </a:rPr>
              <a:t> in terms of </a:t>
            </a:r>
            <a:r>
              <a:rPr lang="en-US" sz="2000" dirty="0" err="1" smtClean="0">
                <a:solidFill>
                  <a:srgbClr val="0033CC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Ae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  <a:endParaRPr lang="en-US" sz="2000" dirty="0">
              <a:solidFill>
                <a:srgbClr val="0033CC"/>
              </a:solidFill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19241"/>
              </p:ext>
            </p:extLst>
          </p:nvPr>
        </p:nvGraphicFramePr>
        <p:xfrm>
          <a:off x="1549400" y="3158490"/>
          <a:ext cx="6045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9" name="Equation" r:id="rId17" imgW="6045120" imgH="355320" progId="Equation.DSMT4">
                  <p:embed/>
                </p:oleObj>
              </mc:Choice>
              <mc:Fallback>
                <p:oleObj name="Equation" r:id="rId17" imgW="6045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3158490"/>
                        <a:ext cx="6045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703230" y="3620578"/>
            <a:ext cx="366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Plug 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Ae</a:t>
            </a:r>
            <a:r>
              <a:rPr lang="en-US" sz="2000" dirty="0" smtClean="0">
                <a:solidFill>
                  <a:srgbClr val="0033CC"/>
                </a:solidFill>
              </a:rPr>
              <a:t> and 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Be</a:t>
            </a:r>
            <a:r>
              <a:rPr lang="en-US" sz="2000" dirty="0" smtClean="0">
                <a:solidFill>
                  <a:srgbClr val="0033CC"/>
                </a:solidFill>
              </a:rPr>
              <a:t> into rate </a:t>
            </a:r>
            <a:r>
              <a:rPr lang="en-US" sz="2000" dirty="0" err="1" smtClean="0">
                <a:solidFill>
                  <a:srgbClr val="0033CC"/>
                </a:solidFill>
              </a:rPr>
              <a:t>eq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  <a:endParaRPr lang="en-US" sz="2000" dirty="0">
              <a:solidFill>
                <a:srgbClr val="0033CC"/>
              </a:solidFill>
            </a:endParaRPr>
          </a:p>
        </p:txBody>
      </p:sp>
      <p:graphicFrame>
        <p:nvGraphicFramePr>
          <p:cNvPr id="103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948157"/>
              </p:ext>
            </p:extLst>
          </p:nvPr>
        </p:nvGraphicFramePr>
        <p:xfrm>
          <a:off x="4254500" y="3581400"/>
          <a:ext cx="3898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0" name="Equation" r:id="rId19" imgW="3898800" imgH="457200" progId="Equation.DSMT4">
                  <p:embed/>
                </p:oleObj>
              </mc:Choice>
              <mc:Fallback>
                <p:oleObj name="Equation" r:id="rId19" imgW="3898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581400"/>
                        <a:ext cx="3898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Straight Connector 86"/>
          <p:cNvCxnSpPr/>
          <p:nvPr/>
        </p:nvCxnSpPr>
        <p:spPr>
          <a:xfrm rot="10800000">
            <a:off x="4635500" y="3733800"/>
            <a:ext cx="457200" cy="2286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6824035" y="3665397"/>
            <a:ext cx="182880" cy="914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405164"/>
              </p:ext>
            </p:extLst>
          </p:nvPr>
        </p:nvGraphicFramePr>
        <p:xfrm>
          <a:off x="66675" y="4272598"/>
          <a:ext cx="29797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1" name="Equation" r:id="rId21" imgW="3149280" imgH="444240" progId="Equation.DSMT4">
                  <p:embed/>
                </p:oleObj>
              </mc:Choice>
              <mc:Fallback>
                <p:oleObj name="Equation" r:id="rId21" imgW="3149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4272598"/>
                        <a:ext cx="29797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60401"/>
              </p:ext>
            </p:extLst>
          </p:nvPr>
        </p:nvGraphicFramePr>
        <p:xfrm>
          <a:off x="3124200" y="4120198"/>
          <a:ext cx="29702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2" name="Equation" r:id="rId23" imgW="3111480" imgH="774360" progId="Equation.DSMT4">
                  <p:embed/>
                </p:oleObj>
              </mc:Choice>
              <mc:Fallback>
                <p:oleObj name="Equation" r:id="rId23" imgW="311148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20198"/>
                        <a:ext cx="297021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984741"/>
              </p:ext>
            </p:extLst>
          </p:nvPr>
        </p:nvGraphicFramePr>
        <p:xfrm>
          <a:off x="6248400" y="4166429"/>
          <a:ext cx="277018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3" name="Equation" r:id="rId25" imgW="2895480" imgH="698400" progId="Equation.DSMT4">
                  <p:embed/>
                </p:oleObj>
              </mc:Choice>
              <mc:Fallback>
                <p:oleObj name="Equation" r:id="rId25" imgW="28954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66429"/>
                        <a:ext cx="2770188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920876"/>
              </p:ext>
            </p:extLst>
          </p:nvPr>
        </p:nvGraphicFramePr>
        <p:xfrm>
          <a:off x="3009900" y="4912413"/>
          <a:ext cx="5143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4" name="Equation" r:id="rId27" imgW="5143320" imgH="825480" progId="Equation.DSMT4">
                  <p:embed/>
                </p:oleObj>
              </mc:Choice>
              <mc:Fallback>
                <p:oleObj name="Equation" r:id="rId27" imgW="51433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4912413"/>
                        <a:ext cx="5143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247678"/>
              </p:ext>
            </p:extLst>
          </p:nvPr>
        </p:nvGraphicFramePr>
        <p:xfrm>
          <a:off x="531194" y="5657462"/>
          <a:ext cx="2349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5" name="Equation" r:id="rId29" imgW="2349360" imgH="685800" progId="Equation.DSMT4">
                  <p:embed/>
                </p:oleObj>
              </mc:Choice>
              <mc:Fallback>
                <p:oleObj name="Equation" r:id="rId29" imgW="2349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94" y="5657462"/>
                        <a:ext cx="2349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209731" y="578031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 smtClean="0"/>
              <a:t>Ae</a:t>
            </a:r>
            <a:r>
              <a:rPr lang="en-US" sz="2000" dirty="0" smtClean="0"/>
              <a:t> =2   or 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Ae</a:t>
            </a:r>
            <a:r>
              <a:rPr lang="en-US" sz="2000" dirty="0" smtClean="0"/>
              <a:t>=0.5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6121" y="496062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33CC"/>
                </a:solidFill>
              </a:rPr>
              <a:t>Plug in values of variables &amp; simplify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74103" y="5562600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71800" y="6237517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Impossible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72000" y="5733662"/>
            <a:ext cx="1143000" cy="533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5780317"/>
            <a:ext cx="2149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0.5 =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Ae</a:t>
            </a:r>
            <a:r>
              <a:rPr lang="en-US" sz="2000" dirty="0" smtClean="0"/>
              <a:t>&lt;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=0.9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867400" y="6172200"/>
            <a:ext cx="2908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Cannot obtain X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of 0.9!</a:t>
            </a:r>
          </a:p>
        </p:txBody>
      </p:sp>
    </p:spTree>
    <p:extLst>
      <p:ext uri="{BB962C8B-B14F-4D97-AF65-F5344CB8AC3E}">
        <p14:creationId xmlns:p14="http://schemas.microsoft.com/office/powerpoint/2010/main" val="314571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76" grpId="0"/>
      <p:bldP spid="79" grpId="0"/>
      <p:bldP spid="42" grpId="0"/>
      <p:bldP spid="43" grpId="0"/>
      <p:bldP spid="45" grpId="0"/>
      <p:bldP spid="46" grpId="0"/>
      <p:bldP spid="47" grpId="0" animBg="1"/>
      <p:bldP spid="48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Reversible Reactions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592934"/>
              </p:ext>
            </p:extLst>
          </p:nvPr>
        </p:nvGraphicFramePr>
        <p:xfrm>
          <a:off x="2515394" y="914400"/>
          <a:ext cx="3429000" cy="60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3" name="Equation" r:id="rId3" imgW="3429000" imgH="609480" progId="Equation.DSMT4">
                  <p:embed/>
                </p:oleObj>
              </mc:Choice>
              <mc:Fallback>
                <p:oleObj name="Equation" r:id="rId3" imgW="34290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394" y="914400"/>
                        <a:ext cx="3429000" cy="609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81350" y="3604611"/>
            <a:ext cx="5735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concentration equilibrium constant (capital K)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83416" y="2343090"/>
            <a:ext cx="5577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000" b="1" dirty="0">
                <a:solidFill>
                  <a:srgbClr val="006600"/>
                </a:solidFill>
              </a:rPr>
              <a:t>At 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equilibrium, the reaction rate is zero, </a:t>
            </a:r>
            <a:r>
              <a:rPr lang="en-GB" altLang="zh-TW" sz="2000" b="1" dirty="0" err="1" smtClean="0">
                <a:solidFill>
                  <a:srgbClr val="006600"/>
                </a:solidFill>
              </a:rPr>
              <a:t>r</a:t>
            </a:r>
            <a:r>
              <a:rPr lang="en-GB" altLang="zh-TW" sz="2000" b="1" baseline="-25000" dirty="0" err="1" smtClean="0">
                <a:solidFill>
                  <a:srgbClr val="006600"/>
                </a:solidFill>
              </a:rPr>
              <a:t>A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=0</a:t>
            </a:r>
            <a:endParaRPr lang="en-GB" altLang="zh-TW" sz="2000" b="1" dirty="0">
              <a:solidFill>
                <a:srgbClr val="0066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978591"/>
              </p:ext>
            </p:extLst>
          </p:nvPr>
        </p:nvGraphicFramePr>
        <p:xfrm>
          <a:off x="503767" y="1751013"/>
          <a:ext cx="3860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4" name="Equation" r:id="rId5" imgW="3860640" imgH="355320" progId="Equation.DSMT4">
                  <p:embed/>
                </p:oleObj>
              </mc:Choice>
              <mc:Fallback>
                <p:oleObj name="Equation" r:id="rId5" imgW="3860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67" y="1751013"/>
                        <a:ext cx="3860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047095"/>
              </p:ext>
            </p:extLst>
          </p:nvPr>
        </p:nvGraphicFramePr>
        <p:xfrm>
          <a:off x="533400" y="3201988"/>
          <a:ext cx="2628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" name="Equation" r:id="rId7" imgW="2628720" imgH="812520" progId="Equation.DSMT4">
                  <p:embed/>
                </p:oleObj>
              </mc:Choice>
              <mc:Fallback>
                <p:oleObj name="Equation" r:id="rId7" imgW="26287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1988"/>
                        <a:ext cx="26289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581150" y="3200400"/>
            <a:ext cx="1600200" cy="82296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181351" y="3204501"/>
            <a:ext cx="5105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kumimoji="1" lang="en-GB" altLang="zh-TW" sz="2000" b="1" dirty="0">
                <a:solidFill>
                  <a:schemeClr val="accent5">
                    <a:lumMod val="75000"/>
                  </a:schemeClr>
                </a:solidFill>
              </a:rPr>
              <a:t>Thermodynamic equilibrium relationship</a:t>
            </a:r>
          </a:p>
        </p:txBody>
      </p:sp>
      <p:graphicFrame>
        <p:nvGraphicFramePr>
          <p:cNvPr id="368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415496"/>
              </p:ext>
            </p:extLst>
          </p:nvPr>
        </p:nvGraphicFramePr>
        <p:xfrm>
          <a:off x="4114800" y="4565650"/>
          <a:ext cx="40592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" name="Equation" r:id="rId9" imgW="4025880" imgH="761760" progId="Equation.DSMT4">
                  <p:embed/>
                </p:oleObj>
              </mc:Choice>
              <mc:Fallback>
                <p:oleObj name="Equation" r:id="rId9" imgW="4025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565650"/>
                        <a:ext cx="4059238" cy="768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8600" y="4592922"/>
            <a:ext cx="382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is temperature dependent (no change in moles or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):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5388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RX</a:t>
            </a:r>
            <a:r>
              <a:rPr lang="en-US" sz="2000" dirty="0" smtClean="0"/>
              <a:t>: heat of reaction</a:t>
            </a:r>
          </a:p>
          <a:p>
            <a:pPr algn="ctr"/>
            <a:r>
              <a:rPr lang="en-US" sz="2000" dirty="0" smtClean="0"/>
              <a:t>If 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is known for temperature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K</a:t>
            </a:r>
            <a:r>
              <a:rPr lang="en-US" sz="2000" baseline="-25000" dirty="0" smtClean="0"/>
              <a:t>C </a:t>
            </a:r>
            <a:r>
              <a:rPr lang="en-US" sz="2000" dirty="0" smtClean="0"/>
              <a:t>for temperature T can be calculated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5937"/>
              </p:ext>
            </p:extLst>
          </p:nvPr>
        </p:nvGraphicFramePr>
        <p:xfrm>
          <a:off x="4868334" y="1676400"/>
          <a:ext cx="3771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7" name="Equation" r:id="rId11" imgW="3771720" imgH="406080" progId="Equation.DSMT4">
                  <p:embed/>
                </p:oleObj>
              </mc:Choice>
              <mc:Fallback>
                <p:oleObj name="Equation" r:id="rId11" imgW="3771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334" y="1676400"/>
                        <a:ext cx="3771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9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Conversion is Everything!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93763"/>
            <a:ext cx="6781800" cy="16763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altLang="zh-TW" sz="2000" b="1" dirty="0" smtClean="0"/>
              <a:t>Batch</a:t>
            </a:r>
            <a:r>
              <a:rPr lang="en-GB" altLang="zh-TW" sz="2000" dirty="0" smtClean="0"/>
              <a:t>:</a:t>
            </a:r>
          </a:p>
          <a:p>
            <a:pPr marL="457200" lvl="1" indent="0">
              <a:buNone/>
            </a:pPr>
            <a:r>
              <a:rPr lang="en-GB" altLang="zh-TW" sz="2000" dirty="0" smtClean="0"/>
              <a:t>We need to determine </a:t>
            </a:r>
            <a:r>
              <a:rPr lang="en-GB" altLang="zh-TW" sz="2000" i="1" dirty="0" smtClean="0"/>
              <a:t>how long</a:t>
            </a:r>
            <a:r>
              <a:rPr lang="en-GB" altLang="zh-TW" sz="2000" dirty="0" smtClean="0"/>
              <a:t> to leave the reactants in the reactor to achieve a certain conversion X</a:t>
            </a:r>
          </a:p>
          <a:p>
            <a:pPr lvl="1"/>
            <a:endParaRPr lang="en-GB" altLang="zh-TW" sz="2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76200" y="2244724"/>
            <a:ext cx="48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sz="2000" b="1" dirty="0" smtClean="0"/>
              <a:t>CSTR</a:t>
            </a:r>
            <a:r>
              <a:rPr lang="en-GB" altLang="zh-TW" sz="2000" dirty="0" smtClean="0"/>
              <a:t>:</a:t>
            </a:r>
          </a:p>
          <a:p>
            <a:pPr lvl="1"/>
            <a:r>
              <a:rPr lang="en-GB" altLang="zh-TW" sz="2000" dirty="0" smtClean="0"/>
              <a:t>We need to determine the reactor size (volume) required to achieve a certain conversion 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246562"/>
            <a:ext cx="464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sz="2000" b="1" dirty="0" smtClean="0"/>
              <a:t>PFR</a:t>
            </a:r>
            <a:r>
              <a:rPr lang="en-GB" altLang="zh-TW" sz="2000" dirty="0" smtClean="0"/>
              <a:t>:</a:t>
            </a:r>
          </a:p>
          <a:p>
            <a:pPr lvl="1"/>
            <a:r>
              <a:rPr lang="en-GB" altLang="zh-TW" sz="2000" dirty="0" smtClean="0"/>
              <a:t>We need to determine the reactor size (volume) required to achieve a certain conversion X</a:t>
            </a:r>
          </a:p>
        </p:txBody>
      </p: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6874119" y="2244724"/>
            <a:ext cx="1965081" cy="1849438"/>
            <a:chOff x="2781" y="3086"/>
            <a:chExt cx="1341" cy="1165"/>
          </a:xfrm>
        </p:grpSpPr>
        <p:sp>
          <p:nvSpPr>
            <p:cNvPr id="20" name="Rectangle 19" descr="淺色垂直線"/>
            <p:cNvSpPr>
              <a:spLocks noChangeArrowheads="1"/>
            </p:cNvSpPr>
            <p:nvPr/>
          </p:nvSpPr>
          <p:spPr bwMode="auto">
            <a:xfrm>
              <a:off x="3218" y="3624"/>
              <a:ext cx="522" cy="327"/>
            </a:xfrm>
            <a:prstGeom prst="rect">
              <a:avLst/>
            </a:pr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3210" y="395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3218" y="3086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210" y="3328"/>
              <a:ext cx="889" cy="403"/>
            </a:xfrm>
            <a:custGeom>
              <a:avLst/>
              <a:gdLst>
                <a:gd name="T0" fmla="*/ 0 w 889"/>
                <a:gd name="T1" fmla="*/ 452 h 474"/>
                <a:gd name="T2" fmla="*/ 296 w 889"/>
                <a:gd name="T3" fmla="*/ 460 h 474"/>
                <a:gd name="T4" fmla="*/ 522 w 889"/>
                <a:gd name="T5" fmla="*/ 366 h 474"/>
                <a:gd name="T6" fmla="*/ 709 w 889"/>
                <a:gd name="T7" fmla="*/ 203 h 474"/>
                <a:gd name="T8" fmla="*/ 889 w 889"/>
                <a:gd name="T9" fmla="*/ 0 h 4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9"/>
                <a:gd name="T16" fmla="*/ 0 h 474"/>
                <a:gd name="T17" fmla="*/ 889 w 889"/>
                <a:gd name="T18" fmla="*/ 474 h 4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9" h="474">
                  <a:moveTo>
                    <a:pt x="0" y="452"/>
                  </a:moveTo>
                  <a:cubicBezTo>
                    <a:pt x="104" y="463"/>
                    <a:pt x="209" y="474"/>
                    <a:pt x="296" y="460"/>
                  </a:cubicBezTo>
                  <a:cubicBezTo>
                    <a:pt x="383" y="446"/>
                    <a:pt x="453" y="409"/>
                    <a:pt x="522" y="366"/>
                  </a:cubicBezTo>
                  <a:cubicBezTo>
                    <a:pt x="591" y="323"/>
                    <a:pt x="648" y="264"/>
                    <a:pt x="709" y="203"/>
                  </a:cubicBezTo>
                  <a:cubicBezTo>
                    <a:pt x="770" y="142"/>
                    <a:pt x="829" y="71"/>
                    <a:pt x="889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781" y="3184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/>
                <a:t>-1/</a:t>
              </a:r>
              <a:r>
                <a:rPr kumimoji="1" lang="en-GB" altLang="zh-TW"/>
                <a:t>r</a:t>
              </a:r>
              <a:r>
                <a:rPr kumimoji="1" lang="en-GB" altLang="zh-TW" baseline="-25000"/>
                <a:t>A</a:t>
              </a:r>
              <a:endParaRPr kumimoji="1" lang="en-GB" altLang="zh-TW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706" y="4018"/>
              <a:ext cx="2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en-GB" altLang="zh-TW"/>
                <a:t>X</a:t>
              </a:r>
            </a:p>
          </p:txBody>
        </p:sp>
      </p:grp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149332"/>
              </p:ext>
            </p:extLst>
          </p:nvPr>
        </p:nvGraphicFramePr>
        <p:xfrm>
          <a:off x="5037137" y="2651124"/>
          <a:ext cx="16684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9" name="Equation" r:id="rId3" imgW="1663560" imgH="736560" progId="Equation.DSMT4">
                  <p:embed/>
                </p:oleObj>
              </mc:Choice>
              <mc:Fallback>
                <p:oleObj name="Equation" r:id="rId3" imgW="1663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7" y="2651124"/>
                        <a:ext cx="1668463" cy="7366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6874120" y="4246562"/>
            <a:ext cx="1965080" cy="1849438"/>
            <a:chOff x="4402" y="225"/>
            <a:chExt cx="1341" cy="1165"/>
          </a:xfrm>
        </p:grpSpPr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4831" y="109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V="1">
              <a:off x="4839" y="225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4831" y="467"/>
              <a:ext cx="889" cy="403"/>
            </a:xfrm>
            <a:custGeom>
              <a:avLst/>
              <a:gdLst>
                <a:gd name="T0" fmla="*/ 0 w 889"/>
                <a:gd name="T1" fmla="*/ 452 h 474"/>
                <a:gd name="T2" fmla="*/ 296 w 889"/>
                <a:gd name="T3" fmla="*/ 460 h 474"/>
                <a:gd name="T4" fmla="*/ 522 w 889"/>
                <a:gd name="T5" fmla="*/ 366 h 474"/>
                <a:gd name="T6" fmla="*/ 709 w 889"/>
                <a:gd name="T7" fmla="*/ 203 h 474"/>
                <a:gd name="T8" fmla="*/ 889 w 889"/>
                <a:gd name="T9" fmla="*/ 0 h 4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9"/>
                <a:gd name="T16" fmla="*/ 0 h 474"/>
                <a:gd name="T17" fmla="*/ 889 w 889"/>
                <a:gd name="T18" fmla="*/ 474 h 4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9" h="474">
                  <a:moveTo>
                    <a:pt x="0" y="452"/>
                  </a:moveTo>
                  <a:cubicBezTo>
                    <a:pt x="104" y="463"/>
                    <a:pt x="209" y="474"/>
                    <a:pt x="296" y="460"/>
                  </a:cubicBezTo>
                  <a:cubicBezTo>
                    <a:pt x="383" y="446"/>
                    <a:pt x="453" y="409"/>
                    <a:pt x="522" y="366"/>
                  </a:cubicBezTo>
                  <a:cubicBezTo>
                    <a:pt x="591" y="323"/>
                    <a:pt x="648" y="264"/>
                    <a:pt x="709" y="203"/>
                  </a:cubicBezTo>
                  <a:cubicBezTo>
                    <a:pt x="770" y="142"/>
                    <a:pt x="829" y="71"/>
                    <a:pt x="889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19" descr="深色水平線"/>
            <p:cNvSpPr>
              <a:spLocks/>
            </p:cNvSpPr>
            <p:nvPr/>
          </p:nvSpPr>
          <p:spPr bwMode="auto">
            <a:xfrm>
              <a:off x="4831" y="786"/>
              <a:ext cx="530" cy="312"/>
            </a:xfrm>
            <a:custGeom>
              <a:avLst/>
              <a:gdLst>
                <a:gd name="T0" fmla="*/ 0 w 530"/>
                <a:gd name="T1" fmla="*/ 86 h 312"/>
                <a:gd name="T2" fmla="*/ 226 w 530"/>
                <a:gd name="T3" fmla="*/ 102 h 312"/>
                <a:gd name="T4" fmla="*/ 358 w 530"/>
                <a:gd name="T5" fmla="*/ 78 h 312"/>
                <a:gd name="T6" fmla="*/ 530 w 530"/>
                <a:gd name="T7" fmla="*/ 0 h 312"/>
                <a:gd name="T8" fmla="*/ 530 w 530"/>
                <a:gd name="T9" fmla="*/ 304 h 312"/>
                <a:gd name="T10" fmla="*/ 0 w 530"/>
                <a:gd name="T11" fmla="*/ 312 h 312"/>
                <a:gd name="T12" fmla="*/ 0 w 530"/>
                <a:gd name="T13" fmla="*/ 86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0"/>
                <a:gd name="T22" fmla="*/ 0 h 312"/>
                <a:gd name="T23" fmla="*/ 530 w 530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0" h="312">
                  <a:moveTo>
                    <a:pt x="0" y="86"/>
                  </a:moveTo>
                  <a:lnTo>
                    <a:pt x="226" y="102"/>
                  </a:lnTo>
                  <a:lnTo>
                    <a:pt x="358" y="78"/>
                  </a:lnTo>
                  <a:lnTo>
                    <a:pt x="530" y="0"/>
                  </a:lnTo>
                  <a:lnTo>
                    <a:pt x="530" y="304"/>
                  </a:lnTo>
                  <a:lnTo>
                    <a:pt x="0" y="312"/>
                  </a:lnTo>
                  <a:lnTo>
                    <a:pt x="0" y="86"/>
                  </a:lnTo>
                  <a:close/>
                </a:path>
              </a:pathLst>
            </a:cu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402" y="323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/>
                <a:t>-1/</a:t>
              </a:r>
              <a:r>
                <a:rPr kumimoji="1" lang="en-GB" altLang="zh-TW"/>
                <a:t>r</a:t>
              </a:r>
              <a:r>
                <a:rPr kumimoji="1" lang="en-GB" altLang="zh-TW" baseline="-25000"/>
                <a:t>A</a:t>
              </a:r>
              <a:endParaRPr kumimoji="1" lang="en-GB" altLang="zh-TW"/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5327" y="1157"/>
              <a:ext cx="2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en-GB" altLang="zh-TW"/>
                <a:t>X</a:t>
              </a:r>
            </a:p>
          </p:txBody>
        </p:sp>
      </p:grpSp>
      <p:graphicFrame>
        <p:nvGraphicFramePr>
          <p:cNvPr id="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16217"/>
              </p:ext>
            </p:extLst>
          </p:nvPr>
        </p:nvGraphicFramePr>
        <p:xfrm>
          <a:off x="4918364" y="4737100"/>
          <a:ext cx="18859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Equation" r:id="rId5" imgW="1815840" imgH="749160" progId="Equation.3">
                  <p:embed/>
                </p:oleObj>
              </mc:Choice>
              <mc:Fallback>
                <p:oleObj name="Equation" r:id="rId5" imgW="1815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364" y="4737100"/>
                        <a:ext cx="1885950" cy="749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88372"/>
              </p:ext>
            </p:extLst>
          </p:nvPr>
        </p:nvGraphicFramePr>
        <p:xfrm>
          <a:off x="6934200" y="1122362"/>
          <a:ext cx="19399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Equation" r:id="rId7" imgW="1866600" imgH="749160" progId="Equation.3">
                  <p:embed/>
                </p:oleObj>
              </mc:Choice>
              <mc:Fallback>
                <p:oleObj name="Equation" r:id="rId7" imgW="18666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122362"/>
                        <a:ext cx="1939925" cy="749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10892" y="6153090"/>
            <a:ext cx="545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But 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depends on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dirty="0" smtClean="0">
                <a:solidFill>
                  <a:srgbClr val="0000FF"/>
                </a:solidFill>
              </a:rPr>
              <a:t>, and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is a function of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52209" y="6153090"/>
            <a:ext cx="3568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→   We need to relate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to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587781032"/>
              </p:ext>
            </p:extLst>
          </p:nvPr>
        </p:nvGraphicFramePr>
        <p:xfrm>
          <a:off x="356755" y="3657600"/>
          <a:ext cx="8458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Derive –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f(X</a:t>
            </a:r>
            <a:r>
              <a:rPr 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23736311"/>
              </p:ext>
            </p:extLst>
          </p:nvPr>
        </p:nvGraphicFramePr>
        <p:xfrm>
          <a:off x="356755" y="990600"/>
          <a:ext cx="8458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099096"/>
              </p:ext>
            </p:extLst>
          </p:nvPr>
        </p:nvGraphicFramePr>
        <p:xfrm>
          <a:off x="1828800" y="1143000"/>
          <a:ext cx="952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7" name="Equation" r:id="rId13" imgW="952200" imgH="774360" progId="Equation.DSMT4">
                  <p:embed/>
                </p:oleObj>
              </mc:Choice>
              <mc:Fallback>
                <p:oleObj name="Equation" r:id="rId13" imgW="952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43000"/>
                        <a:ext cx="952500" cy="774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16950"/>
              </p:ext>
            </p:extLst>
          </p:nvPr>
        </p:nvGraphicFramePr>
        <p:xfrm>
          <a:off x="1652155" y="2688266"/>
          <a:ext cx="297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8" name="Equation" r:id="rId15" imgW="2971800" imgH="672840" progId="Equation.DSMT4">
                  <p:embed/>
                </p:oleObj>
              </mc:Choice>
              <mc:Fallback>
                <p:oleObj name="Equation" r:id="rId15" imgW="2971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155" y="2688266"/>
                        <a:ext cx="2971800" cy="673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7230"/>
              </p:ext>
            </p:extLst>
          </p:nvPr>
        </p:nvGraphicFramePr>
        <p:xfrm>
          <a:off x="5233555" y="2688266"/>
          <a:ext cx="2819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9" name="Equation" r:id="rId17" imgW="2819160" imgH="672840" progId="Equation.DSMT4">
                  <p:embed/>
                </p:oleObj>
              </mc:Choice>
              <mc:Fallback>
                <p:oleObj name="Equation" r:id="rId17" imgW="28191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555" y="2688266"/>
                        <a:ext cx="2819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99264" y="234093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7355" y="2362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Flow:</a:t>
            </a:r>
            <a:endParaRPr lang="en-US" dirty="0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842791"/>
              </p:ext>
            </p:extLst>
          </p:nvPr>
        </p:nvGraphicFramePr>
        <p:xfrm>
          <a:off x="1512157" y="3962400"/>
          <a:ext cx="3594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0" name="Equation" r:id="rId19" imgW="3593880" imgH="761760" progId="Equation.DSMT4">
                  <p:embed/>
                </p:oleObj>
              </mc:Choice>
              <mc:Fallback>
                <p:oleObj name="Equation" r:id="rId19" imgW="3593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157" y="3962400"/>
                        <a:ext cx="3594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99264" y="364800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83747" y="36692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Flow:</a:t>
            </a:r>
            <a:endParaRPr lang="en-US" dirty="0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6708"/>
              </p:ext>
            </p:extLst>
          </p:nvPr>
        </p:nvGraphicFramePr>
        <p:xfrm>
          <a:off x="5233555" y="3962400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1" name="Equation" r:id="rId21" imgW="3504960" imgH="761760" progId="Equation.DSMT4">
                  <p:embed/>
                </p:oleObj>
              </mc:Choice>
              <mc:Fallback>
                <p:oleObj name="Equation" r:id="rId21" imgW="3504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555" y="3962400"/>
                        <a:ext cx="3505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831295"/>
              </p:ext>
            </p:extLst>
          </p:nvPr>
        </p:nvGraphicFramePr>
        <p:xfrm>
          <a:off x="3099955" y="5257800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2" name="Equation" r:id="rId23" imgW="3962160" imgH="761760" progId="Equation.DSMT4">
                  <p:embed/>
                </p:oleObj>
              </mc:Choice>
              <mc:Fallback>
                <p:oleObj name="Equation" r:id="rId23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955" y="5257800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946565" y="5060373"/>
            <a:ext cx="9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Batch</a:t>
            </a:r>
          </a:p>
          <a:p>
            <a:pPr algn="ctr"/>
            <a:r>
              <a:rPr lang="en-US" dirty="0" smtClean="0"/>
              <a:t> &amp; Flow: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94388" y="6229290"/>
            <a:ext cx="794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Now that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000" dirty="0" smtClean="0">
                <a:solidFill>
                  <a:srgbClr val="7030A0"/>
                </a:solidFill>
              </a:rPr>
              <a:t> is in terms of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, we can write the rate law in terms of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80167"/>
              </p:ext>
            </p:extLst>
          </p:nvPr>
        </p:nvGraphicFramePr>
        <p:xfrm>
          <a:off x="7315200" y="5202156"/>
          <a:ext cx="13604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3" name="Equation" r:id="rId25" imgW="1485720" imgH="698400" progId="Equation.DSMT4">
                  <p:embed/>
                </p:oleObj>
              </mc:Choice>
              <mc:Fallback>
                <p:oleObj name="Equation" r:id="rId25" imgW="148572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202156"/>
                        <a:ext cx="136048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6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Rate Laws and Stoichiometry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9995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following reaction is irreversible at low temperature, but reversible at high temperature. 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and K</a:t>
            </a:r>
            <a:r>
              <a:rPr lang="en-US" sz="2000" baseline="-25000" dirty="0" smtClean="0"/>
              <a:t>C </a:t>
            </a:r>
            <a:r>
              <a:rPr lang="en-US" sz="2000" dirty="0" smtClean="0"/>
              <a:t>are known, but 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isn’t. Suggest a rate law for the high temperature reaction.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1970"/>
              </p:ext>
            </p:extLst>
          </p:nvPr>
        </p:nvGraphicFramePr>
        <p:xfrm>
          <a:off x="3397250" y="931225"/>
          <a:ext cx="2349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1" name="Equation" r:id="rId3" imgW="2349360" imgH="330120" progId="Equation.DSMT4">
                  <p:embed/>
                </p:oleObj>
              </mc:Choice>
              <mc:Fallback>
                <p:oleObj name="Equation" r:id="rId3" imgW="2349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931225"/>
                        <a:ext cx="2349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624143"/>
              </p:ext>
            </p:extLst>
          </p:nvPr>
        </p:nvGraphicFramePr>
        <p:xfrm>
          <a:off x="2990850" y="1422292"/>
          <a:ext cx="3162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2" name="Equation" r:id="rId5" imgW="3162240" imgH="279360" progId="Equation.DSMT4">
                  <p:embed/>
                </p:oleObj>
              </mc:Choice>
              <mc:Fallback>
                <p:oleObj name="Equation" r:id="rId5" imgW="3162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1422292"/>
                        <a:ext cx="3162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8025"/>
              </p:ext>
            </p:extLst>
          </p:nvPr>
        </p:nvGraphicFramePr>
        <p:xfrm>
          <a:off x="5130800" y="1863088"/>
          <a:ext cx="1270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3" name="Equation" r:id="rId7" imgW="1269720" imgH="330120" progId="Equation.DSMT4">
                  <p:embed/>
                </p:oleObj>
              </mc:Choice>
              <mc:Fallback>
                <p:oleObj name="Equation" r:id="rId7" imgW="1269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863088"/>
                        <a:ext cx="1270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763975"/>
              </p:ext>
            </p:extLst>
          </p:nvPr>
        </p:nvGraphicFramePr>
        <p:xfrm>
          <a:off x="5271325" y="2353625"/>
          <a:ext cx="1117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4" name="Equation" r:id="rId9" imgW="1117440" imgH="330120" progId="Equation.DSMT4">
                  <p:embed/>
                </p:oleObj>
              </mc:Choice>
              <mc:Fallback>
                <p:oleObj name="Equation" r:id="rId9" imgW="1117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325" y="2353625"/>
                        <a:ext cx="1117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448142"/>
              </p:ext>
            </p:extLst>
          </p:nvPr>
        </p:nvGraphicFramePr>
        <p:xfrm>
          <a:off x="3705265" y="2771227"/>
          <a:ext cx="2070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5" name="Equation" r:id="rId11" imgW="2070000" imgH="330120" progId="Equation.DSMT4">
                  <p:embed/>
                </p:oleObj>
              </mc:Choice>
              <mc:Fallback>
                <p:oleObj name="Equation" r:id="rId11" imgW="2070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65" y="2771227"/>
                        <a:ext cx="2070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142655" y="2736272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Need k</a:t>
            </a:r>
            <a:r>
              <a:rPr lang="en-US" sz="2000" baseline="-25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>
                <a:solidFill>
                  <a:srgbClr val="0033CC"/>
                </a:solidFill>
                <a:latin typeface="Arial"/>
                <a:cs typeface="Arial"/>
              </a:rPr>
              <a:t>in known terms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082" y="1798125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Forward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4655" y="2283715"/>
            <a:ext cx="2148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Reverse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290" y="2731325"/>
            <a:ext cx="2970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Put it together to get –</a:t>
            </a:r>
            <a:r>
              <a:rPr lang="en-US" sz="2000" dirty="0" err="1" smtClean="0">
                <a:solidFill>
                  <a:srgbClr val="0033CC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9666" y="3360300"/>
            <a:ext cx="2739853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>
                <a:solidFill>
                  <a:srgbClr val="7030A0"/>
                </a:solidFill>
              </a:rPr>
              <a:t>At equilibrium, 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= ?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&gt;0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 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&lt;0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=0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>
                <a:solidFill>
                  <a:srgbClr val="7030A0"/>
                </a:solidFill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=1</a:t>
            </a:r>
            <a:endParaRPr lang="en-US" sz="2000" dirty="0">
              <a:solidFill>
                <a:srgbClr val="7030A0"/>
              </a:solidFill>
            </a:endParaRP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None of the above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5841" y="4393916"/>
            <a:ext cx="1371759" cy="368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5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5" grpId="0"/>
      <p:bldP spid="6" grpId="0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9995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following reaction is irreversible at low temperature, but reversible at high temperature. 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and K</a:t>
            </a:r>
            <a:r>
              <a:rPr lang="en-US" sz="2000" baseline="-25000" dirty="0" smtClean="0"/>
              <a:t>C </a:t>
            </a:r>
            <a:r>
              <a:rPr lang="en-US" sz="2000" dirty="0" smtClean="0"/>
              <a:t>are known, but 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isn’t. Suggest a rate law for the high temperature reaction.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87604"/>
              </p:ext>
            </p:extLst>
          </p:nvPr>
        </p:nvGraphicFramePr>
        <p:xfrm>
          <a:off x="3397250" y="931225"/>
          <a:ext cx="2349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0" name="Equation" r:id="rId3" imgW="2349360" imgH="330120" progId="Equation.DSMT4">
                  <p:embed/>
                </p:oleObj>
              </mc:Choice>
              <mc:Fallback>
                <p:oleObj name="Equation" r:id="rId3" imgW="2349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931225"/>
                        <a:ext cx="2349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431716"/>
              </p:ext>
            </p:extLst>
          </p:nvPr>
        </p:nvGraphicFramePr>
        <p:xfrm>
          <a:off x="2990850" y="1422292"/>
          <a:ext cx="3162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1" name="Equation" r:id="rId5" imgW="3162240" imgH="279360" progId="Equation.DSMT4">
                  <p:embed/>
                </p:oleObj>
              </mc:Choice>
              <mc:Fallback>
                <p:oleObj name="Equation" r:id="rId5" imgW="3162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1422292"/>
                        <a:ext cx="31623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155536"/>
              </p:ext>
            </p:extLst>
          </p:nvPr>
        </p:nvGraphicFramePr>
        <p:xfrm>
          <a:off x="5130800" y="1863088"/>
          <a:ext cx="1270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2" name="Equation" r:id="rId7" imgW="1269720" imgH="330120" progId="Equation.DSMT4">
                  <p:embed/>
                </p:oleObj>
              </mc:Choice>
              <mc:Fallback>
                <p:oleObj name="Equation" r:id="rId7" imgW="1269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863088"/>
                        <a:ext cx="1270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6648"/>
              </p:ext>
            </p:extLst>
          </p:nvPr>
        </p:nvGraphicFramePr>
        <p:xfrm>
          <a:off x="5271325" y="2353625"/>
          <a:ext cx="1117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3" name="Equation" r:id="rId9" imgW="1117440" imgH="330120" progId="Equation.DSMT4">
                  <p:embed/>
                </p:oleObj>
              </mc:Choice>
              <mc:Fallback>
                <p:oleObj name="Equation" r:id="rId9" imgW="1117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325" y="2353625"/>
                        <a:ext cx="1117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0621"/>
              </p:ext>
            </p:extLst>
          </p:nvPr>
        </p:nvGraphicFramePr>
        <p:xfrm>
          <a:off x="3678613" y="3404755"/>
          <a:ext cx="2476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4" name="Equation" r:id="rId11" imgW="2476440" imgH="330120" progId="Equation.DSMT4">
                  <p:embed/>
                </p:oleObj>
              </mc:Choice>
              <mc:Fallback>
                <p:oleObj name="Equation" r:id="rId11" imgW="2476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13" y="3404755"/>
                        <a:ext cx="2476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120649"/>
              </p:ext>
            </p:extLst>
          </p:nvPr>
        </p:nvGraphicFramePr>
        <p:xfrm>
          <a:off x="560504" y="3962400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5" name="Equation" r:id="rId13" imgW="2971800" imgH="685800" progId="Equation.DSMT4">
                  <p:embed/>
                </p:oleObj>
              </mc:Choice>
              <mc:Fallback>
                <p:oleObj name="Equation" r:id="rId13" imgW="2971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04" y="3962400"/>
                        <a:ext cx="2971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64663" y="3352800"/>
            <a:ext cx="1745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Solve for k</a:t>
            </a:r>
            <a:r>
              <a:rPr lang="en-US" sz="2000" baseline="-25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>
                <a:solidFill>
                  <a:srgbClr val="0033CC"/>
                </a:solidFill>
                <a:latin typeface="Arial"/>
                <a:cs typeface="Arial"/>
              </a:rPr>
              <a:t>→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7254" y="4114800"/>
            <a:ext cx="1802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know that: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066217"/>
              </p:ext>
            </p:extLst>
          </p:nvPr>
        </p:nvGraphicFramePr>
        <p:xfrm>
          <a:off x="5519854" y="3962400"/>
          <a:ext cx="237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6" name="Equation" r:id="rId15" imgW="2374560" imgH="736560" progId="Equation.DSMT4">
                  <p:embed/>
                </p:oleObj>
              </mc:Choice>
              <mc:Fallback>
                <p:oleObj name="Equation" r:id="rId15" imgW="2374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854" y="3962400"/>
                        <a:ext cx="2374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15169"/>
              </p:ext>
            </p:extLst>
          </p:nvPr>
        </p:nvGraphicFramePr>
        <p:xfrm>
          <a:off x="649404" y="4864100"/>
          <a:ext cx="2806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7" name="Equation" r:id="rId17" imgW="2806560" imgH="698400" progId="Equation.DSMT4">
                  <p:embed/>
                </p:oleObj>
              </mc:Choice>
              <mc:Fallback>
                <p:oleObj name="Equation" r:id="rId17" imgW="2806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04" y="4864100"/>
                        <a:ext cx="28067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14854" y="5022850"/>
            <a:ext cx="4605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Substitute this expression for k</a:t>
            </a:r>
            <a:r>
              <a:rPr lang="en-US" sz="2000" baseline="-25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>
                <a:solidFill>
                  <a:srgbClr val="0033CC"/>
                </a:solidFill>
              </a:rPr>
              <a:t> into -</a:t>
            </a:r>
            <a:r>
              <a:rPr lang="en-US" sz="2000" dirty="0" err="1" smtClean="0">
                <a:solidFill>
                  <a:srgbClr val="0033CC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36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670168"/>
              </p:ext>
            </p:extLst>
          </p:nvPr>
        </p:nvGraphicFramePr>
        <p:xfrm>
          <a:off x="2247900" y="5739130"/>
          <a:ext cx="4648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8" name="Equation" r:id="rId19" imgW="4647960" imgH="698400" progId="Equation.DSMT4">
                  <p:embed/>
                </p:oleObj>
              </mc:Choice>
              <mc:Fallback>
                <p:oleObj name="Equation" r:id="rId19" imgW="4647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739130"/>
                        <a:ext cx="4648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668982" y="5745480"/>
            <a:ext cx="2286000" cy="73152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39415"/>
              </p:ext>
            </p:extLst>
          </p:nvPr>
        </p:nvGraphicFramePr>
        <p:xfrm>
          <a:off x="3705265" y="2771227"/>
          <a:ext cx="2070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9" name="Equation" r:id="rId21" imgW="2070000" imgH="330120" progId="Equation.DSMT4">
                  <p:embed/>
                </p:oleObj>
              </mc:Choice>
              <mc:Fallback>
                <p:oleObj name="Equation" r:id="rId21" imgW="2070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65" y="2771227"/>
                        <a:ext cx="2070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142655" y="2736272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Need k</a:t>
            </a:r>
            <a:r>
              <a:rPr lang="en-US" sz="2000" baseline="-25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>
                <a:solidFill>
                  <a:srgbClr val="0033CC"/>
                </a:solidFill>
                <a:latin typeface="Arial"/>
                <a:cs typeface="Arial"/>
              </a:rPr>
              <a:t>in known terms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082" y="1798125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Forward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4655" y="2283715"/>
            <a:ext cx="2148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Reverse </a:t>
            </a:r>
            <a:r>
              <a:rPr lang="en-US" sz="2000" dirty="0" err="1" smtClean="0"/>
              <a:t>rxn</a:t>
            </a:r>
            <a:r>
              <a:rPr lang="en-US" sz="2000" dirty="0" smtClean="0"/>
              <a:t> rate: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290" y="2731325"/>
            <a:ext cx="2970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Put it together to get –</a:t>
            </a:r>
            <a:r>
              <a:rPr lang="en-US" sz="2000" dirty="0" err="1" smtClean="0">
                <a:solidFill>
                  <a:srgbClr val="0033CC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6278" y="3333690"/>
            <a:ext cx="2635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At equilibrium, -</a:t>
            </a:r>
            <a:r>
              <a:rPr lang="en-US" sz="2000" dirty="0" err="1" smtClean="0">
                <a:solidFill>
                  <a:srgbClr val="0033CC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33CC"/>
                </a:solidFill>
              </a:rPr>
              <a:t>A</a:t>
            </a:r>
            <a:r>
              <a:rPr lang="en-US" sz="2000" baseline="-25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= 0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1854" y="4724400"/>
            <a:ext cx="1080274" cy="914400"/>
          </a:xfrm>
          <a:prstGeom prst="rect">
            <a:avLst/>
          </a:prstGeom>
          <a:noFill/>
          <a:ln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6240" y="2339885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=		j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0648" y="2320636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</a:t>
            </a:r>
            <a:r>
              <a:rPr lang="en-US" sz="2000" baseline="-25000" dirty="0" smtClean="0"/>
              <a:t>4</a:t>
            </a: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97100" y="152400"/>
          <a:ext cx="474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8" name="Equation" r:id="rId3" imgW="4749480" imgH="609480" progId="Equation.DSMT4">
                  <p:embed/>
                </p:oleObj>
              </mc:Choice>
              <mc:Fallback>
                <p:oleObj name="Equation" r:id="rId3" imgW="47494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152400"/>
                        <a:ext cx="4749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6773" y="971490"/>
            <a:ext cx="5410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What is the relationship between r</a:t>
            </a:r>
            <a:r>
              <a:rPr lang="en-US" sz="2000" baseline="-25000" dirty="0" smtClean="0">
                <a:solidFill>
                  <a:srgbClr val="0033CC"/>
                </a:solidFill>
              </a:rPr>
              <a:t>CH4</a:t>
            </a:r>
            <a:r>
              <a:rPr lang="en-US" sz="2000" dirty="0" smtClean="0">
                <a:solidFill>
                  <a:srgbClr val="0033CC"/>
                </a:solidFill>
              </a:rPr>
              <a:t> and r</a:t>
            </a:r>
            <a:r>
              <a:rPr lang="en-US" sz="2000" baseline="-25000" dirty="0" smtClean="0">
                <a:solidFill>
                  <a:srgbClr val="0033CC"/>
                </a:solidFill>
              </a:rPr>
              <a:t>O2</a:t>
            </a:r>
            <a:r>
              <a:rPr lang="en-US" sz="2000" dirty="0" smtClean="0">
                <a:solidFill>
                  <a:srgbClr val="0033CC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403115"/>
              </p:ext>
            </p:extLst>
          </p:nvPr>
        </p:nvGraphicFramePr>
        <p:xfrm>
          <a:off x="1712913" y="2146300"/>
          <a:ext cx="93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9" name="Equation" r:id="rId5" imgW="939600" imgH="787320" progId="Equation.DSMT4">
                  <p:embed/>
                </p:oleObj>
              </mc:Choice>
              <mc:Fallback>
                <p:oleObj name="Equation" r:id="rId5" imgW="9396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146300"/>
                        <a:ext cx="939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62071" y="2320636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200" y="2320636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877332" y="1587305"/>
            <a:ext cx="131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Use CH</a:t>
            </a:r>
            <a:r>
              <a:rPr lang="en-US" sz="2000" baseline="-25000" dirty="0" smtClean="0">
                <a:solidFill>
                  <a:srgbClr val="7030A0"/>
                </a:solidFill>
              </a:rPr>
              <a:t>4</a:t>
            </a:r>
            <a:r>
              <a:rPr lang="en-US" sz="2000" dirty="0" smtClean="0">
                <a:solidFill>
                  <a:srgbClr val="7030A0"/>
                </a:solidFill>
              </a:rPr>
              <a:t> for basis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9666" y="3360300"/>
            <a:ext cx="2739853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/>
              <a:t>What is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j</a:t>
            </a:r>
            <a:r>
              <a:rPr lang="en-US" sz="2000" dirty="0" smtClean="0"/>
              <a:t>?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/>
              <a:t>0.5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/>
              <a:t>-0.5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/>
              <a:t>3/2</a:t>
            </a:r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/>
              <a:t>-3/2</a:t>
            </a:r>
            <a:endParaRPr lang="en-US" sz="2000" dirty="0"/>
          </a:p>
          <a:p>
            <a:pPr marL="457200" indent="-457200">
              <a:spcAft>
                <a:spcPts val="200"/>
              </a:spcAft>
              <a:buFont typeface="+mj-lt"/>
              <a:buAutoNum type="alphaLcParenR"/>
            </a:pPr>
            <a:r>
              <a:rPr lang="en-US" sz="2000" dirty="0" smtClean="0"/>
              <a:t>None of the above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5841" y="4718550"/>
            <a:ext cx="1371759" cy="368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0" grpId="0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6240" y="2339885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=		j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0648" y="2320636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</a:t>
            </a:r>
            <a:r>
              <a:rPr lang="en-US" sz="2000" baseline="-25000" dirty="0" smtClean="0"/>
              <a:t>4</a:t>
            </a:r>
            <a:endParaRPr lang="en-US" sz="2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97100" y="152400"/>
          <a:ext cx="474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6" name="Equation" r:id="rId3" imgW="4749480" imgH="609480" progId="Equation.DSMT4">
                  <p:embed/>
                </p:oleObj>
              </mc:Choice>
              <mc:Fallback>
                <p:oleObj name="Equation" r:id="rId3" imgW="47494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152400"/>
                        <a:ext cx="4749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6773" y="971490"/>
            <a:ext cx="5410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What is the relationship between r</a:t>
            </a:r>
            <a:r>
              <a:rPr lang="en-US" sz="2000" baseline="-25000" dirty="0" smtClean="0">
                <a:solidFill>
                  <a:srgbClr val="0033CC"/>
                </a:solidFill>
              </a:rPr>
              <a:t>CH4</a:t>
            </a:r>
            <a:r>
              <a:rPr lang="en-US" sz="2000" dirty="0" smtClean="0">
                <a:solidFill>
                  <a:srgbClr val="0033CC"/>
                </a:solidFill>
              </a:rPr>
              <a:t> and r</a:t>
            </a:r>
            <a:r>
              <a:rPr lang="en-US" sz="2000" baseline="-25000" dirty="0" smtClean="0">
                <a:solidFill>
                  <a:srgbClr val="0033CC"/>
                </a:solidFill>
              </a:rPr>
              <a:t>O2</a:t>
            </a:r>
            <a:r>
              <a:rPr lang="en-US" sz="2000" dirty="0" smtClean="0">
                <a:solidFill>
                  <a:srgbClr val="0033CC"/>
                </a:solidFill>
              </a:rPr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760460"/>
              </p:ext>
            </p:extLst>
          </p:nvPr>
        </p:nvGraphicFramePr>
        <p:xfrm>
          <a:off x="1712913" y="2146300"/>
          <a:ext cx="93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7" name="Equation" r:id="rId5" imgW="939600" imgH="787320" progId="Equation.DSMT4">
                  <p:embed/>
                </p:oleObj>
              </mc:Choice>
              <mc:Fallback>
                <p:oleObj name="Equation" r:id="rId5" imgW="9396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146300"/>
                        <a:ext cx="939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37687" y="2324100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   -3/2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2838390"/>
            <a:ext cx="4067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Negative because O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is a reactant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719316" y="2717994"/>
            <a:ext cx="307848" cy="67056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62071" y="2320636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=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298252"/>
              </p:ext>
            </p:extLst>
          </p:nvPr>
        </p:nvGraphicFramePr>
        <p:xfrm>
          <a:off x="1879600" y="3543300"/>
          <a:ext cx="151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8" name="Equation" r:id="rId7" imgW="1511280" imgH="736560" progId="Equation.DSMT4">
                  <p:embed/>
                </p:oleObj>
              </mc:Choice>
              <mc:Fallback>
                <p:oleObj name="Equation" r:id="rId7" imgW="1511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543300"/>
                        <a:ext cx="1511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" y="379968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Plug in: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261614"/>
              </p:ext>
            </p:extLst>
          </p:nvPr>
        </p:nvGraphicFramePr>
        <p:xfrm>
          <a:off x="3721100" y="3784600"/>
          <a:ext cx="4457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9" name="Equation" r:id="rId9" imgW="4457520" imgH="482400" progId="Equation.DSMT4">
                  <p:embed/>
                </p:oleObj>
              </mc:Choice>
              <mc:Fallback>
                <p:oleObj name="Equation" r:id="rId9" imgW="4457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784600"/>
                        <a:ext cx="4457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92557" y="5010090"/>
            <a:ext cx="435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O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is consumed 1.5x faster than CH</a:t>
            </a:r>
            <a:r>
              <a:rPr lang="en-US" sz="2000" baseline="-25000" dirty="0" smtClean="0">
                <a:solidFill>
                  <a:srgbClr val="7030A0"/>
                </a:solidFill>
              </a:rPr>
              <a:t>4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2320636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990600" y="2743200"/>
            <a:ext cx="1143000" cy="1143000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>
            <a:off x="3733800" y="2642359"/>
            <a:ext cx="365760" cy="1463040"/>
          </a:xfrm>
          <a:prstGeom prst="bentConnector3">
            <a:avLst/>
          </a:prstGeom>
          <a:ln w="28575">
            <a:solidFill>
              <a:schemeClr val="accent6">
                <a:lumMod val="75000"/>
              </a:schemeClr>
            </a:solidFill>
            <a:headEnd type="arrow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7332" y="1587305"/>
            <a:ext cx="131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Use CH</a:t>
            </a:r>
            <a:r>
              <a:rPr lang="en-US" sz="2000" baseline="-25000" dirty="0" smtClean="0">
                <a:solidFill>
                  <a:srgbClr val="7030A0"/>
                </a:solidFill>
              </a:rPr>
              <a:t>4</a:t>
            </a:r>
            <a:r>
              <a:rPr lang="en-US" sz="2000" dirty="0" smtClean="0">
                <a:solidFill>
                  <a:srgbClr val="7030A0"/>
                </a:solidFill>
              </a:rPr>
              <a:t> for basis</a:t>
            </a:r>
          </a:p>
        </p:txBody>
      </p:sp>
    </p:spTree>
    <p:extLst>
      <p:ext uri="{BB962C8B-B14F-4D97-AF65-F5344CB8AC3E}">
        <p14:creationId xmlns:p14="http://schemas.microsoft.com/office/powerpoint/2010/main" val="349891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1713</Words>
  <Application>Microsoft Office PowerPoint</Application>
  <PresentationFormat>On-screen Show (4:3)</PresentationFormat>
  <Paragraphs>342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Helvetica</vt:lpstr>
      <vt:lpstr>Meiryo</vt:lpstr>
      <vt:lpstr>Symbol</vt:lpstr>
      <vt:lpstr>Office Theme</vt:lpstr>
      <vt:lpstr>Equation</vt:lpstr>
      <vt:lpstr>Review: Reaction Rates and Rate Laws</vt:lpstr>
      <vt:lpstr>Review: Reversible Reactions</vt:lpstr>
      <vt:lpstr>Review: Conversion is Everything!</vt:lpstr>
      <vt:lpstr>Review: Derive –rA = f(XA)</vt:lpstr>
      <vt:lpstr>Chapter 3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154</cp:revision>
  <cp:lastPrinted>2014-02-07T18:37:45Z</cp:lastPrinted>
  <dcterms:created xsi:type="dcterms:W3CDTF">2009-02-02T22:34:24Z</dcterms:created>
  <dcterms:modified xsi:type="dcterms:W3CDTF">2015-08-23T20:51:39Z</dcterms:modified>
</cp:coreProperties>
</file>